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56" r:id="rId2"/>
    <p:sldId id="258" r:id="rId3"/>
    <p:sldId id="272" r:id="rId4"/>
    <p:sldId id="273" r:id="rId5"/>
    <p:sldId id="265" r:id="rId6"/>
    <p:sldId id="281" r:id="rId7"/>
    <p:sldId id="275" r:id="rId8"/>
    <p:sldId id="277" r:id="rId9"/>
    <p:sldId id="261"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361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好喜 細谷" initials="好喜" lastIdx="1" clrIdx="0">
    <p:extLst>
      <p:ext uri="{19B8F6BF-5375-455C-9EA6-DF929625EA0E}">
        <p15:presenceInfo xmlns:p15="http://schemas.microsoft.com/office/powerpoint/2012/main" userId="dbbbfd2dfd0bcc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D8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 v="69" dt="2020-05-20T03:36:47.937"/>
    <p1510:client id="{5A2D3235-D5CE-4FFB-9F96-2159A4DD95A3}" v="12" dt="2020-05-20T04:12:25.5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88424" autoAdjust="0"/>
  </p:normalViewPr>
  <p:slideViewPr>
    <p:cSldViewPr snapToGrid="0">
      <p:cViewPr varScale="1">
        <p:scale>
          <a:sx n="77" d="100"/>
          <a:sy n="77" d="100"/>
        </p:scale>
        <p:origin x="288" y="67"/>
      </p:cViewPr>
      <p:guideLst>
        <p:guide orient="horz" pos="2092"/>
        <p:guide pos="361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1C00DB-241F-466A-88A0-4BB6F5E6AFA6}" type="datetimeFigureOut">
              <a:rPr kumimoji="1" lang="ja-JP" altLang="en-US" smtClean="0"/>
              <a:t>2020/5/29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1D51C-8297-4FC7-9699-1BE607D8C508}" type="slidenum">
              <a:rPr kumimoji="1" lang="ja-JP" altLang="en-US" smtClean="0"/>
              <a:t>‹#›</a:t>
            </a:fld>
            <a:endParaRPr kumimoji="1" lang="ja-JP" altLang="en-US"/>
          </a:p>
        </p:txBody>
      </p:sp>
    </p:spTree>
    <p:extLst>
      <p:ext uri="{BB962C8B-B14F-4D97-AF65-F5344CB8AC3E}">
        <p14:creationId xmlns:p14="http://schemas.microsoft.com/office/powerpoint/2010/main" val="2337667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3C1D51C-8297-4FC7-9699-1BE607D8C508}" type="slidenum">
              <a:rPr kumimoji="1" lang="ja-JP" altLang="en-US" smtClean="0"/>
              <a:t>2</a:t>
            </a:fld>
            <a:endParaRPr kumimoji="1" lang="ja-JP" altLang="en-US"/>
          </a:p>
        </p:txBody>
      </p:sp>
    </p:spTree>
    <p:extLst>
      <p:ext uri="{BB962C8B-B14F-4D97-AF65-F5344CB8AC3E}">
        <p14:creationId xmlns:p14="http://schemas.microsoft.com/office/powerpoint/2010/main" val="3398011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E3C1D51C-8297-4FC7-9699-1BE607D8C508}" type="slidenum">
              <a:rPr kumimoji="1" lang="ja-JP" altLang="en-US" smtClean="0"/>
              <a:t>3</a:t>
            </a:fld>
            <a:endParaRPr kumimoji="1" lang="ja-JP" altLang="en-US"/>
          </a:p>
        </p:txBody>
      </p:sp>
    </p:spTree>
    <p:extLst>
      <p:ext uri="{BB962C8B-B14F-4D97-AF65-F5344CB8AC3E}">
        <p14:creationId xmlns:p14="http://schemas.microsoft.com/office/powerpoint/2010/main" val="2362266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3C1D51C-8297-4FC7-9699-1BE607D8C508}" type="slidenum">
              <a:rPr kumimoji="1" lang="ja-JP" altLang="en-US" smtClean="0"/>
              <a:t>4</a:t>
            </a:fld>
            <a:endParaRPr kumimoji="1" lang="ja-JP" altLang="en-US"/>
          </a:p>
        </p:txBody>
      </p:sp>
    </p:spTree>
    <p:extLst>
      <p:ext uri="{BB962C8B-B14F-4D97-AF65-F5344CB8AC3E}">
        <p14:creationId xmlns:p14="http://schemas.microsoft.com/office/powerpoint/2010/main" val="2775024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ea typeface="游ゴシック"/>
            </a:endParaRPr>
          </a:p>
        </p:txBody>
      </p:sp>
      <p:sp>
        <p:nvSpPr>
          <p:cNvPr id="4" name="スライド番号プレースホルダー 3"/>
          <p:cNvSpPr>
            <a:spLocks noGrp="1"/>
          </p:cNvSpPr>
          <p:nvPr>
            <p:ph type="sldNum" sz="quarter" idx="10"/>
          </p:nvPr>
        </p:nvSpPr>
        <p:spPr/>
        <p:txBody>
          <a:bodyPr/>
          <a:lstStyle/>
          <a:p>
            <a:fld id="{E3C1D51C-8297-4FC7-9699-1BE607D8C508}" type="slidenum">
              <a:rPr kumimoji="1" lang="ja-JP" altLang="en-US" smtClean="0"/>
              <a:t>5</a:t>
            </a:fld>
            <a:endParaRPr kumimoji="1" lang="ja-JP" altLang="en-US"/>
          </a:p>
        </p:txBody>
      </p:sp>
    </p:spTree>
    <p:extLst>
      <p:ext uri="{BB962C8B-B14F-4D97-AF65-F5344CB8AC3E}">
        <p14:creationId xmlns:p14="http://schemas.microsoft.com/office/powerpoint/2010/main" val="3560789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捕虜は従来のメタルスラッグだと助けるとアイテムをおとす。</a:t>
            </a:r>
            <a:endParaRPr kumimoji="1"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3C1D51C-8297-4FC7-9699-1BE607D8C508}" type="slidenum">
              <a:rPr kumimoji="1" lang="ja-JP" altLang="en-US" smtClean="0"/>
              <a:t>6</a:t>
            </a:fld>
            <a:endParaRPr kumimoji="1" lang="ja-JP" altLang="en-US"/>
          </a:p>
        </p:txBody>
      </p:sp>
    </p:spTree>
    <p:extLst>
      <p:ext uri="{BB962C8B-B14F-4D97-AF65-F5344CB8AC3E}">
        <p14:creationId xmlns:p14="http://schemas.microsoft.com/office/powerpoint/2010/main" val="1165495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爆発でプレイヤーが消えてしまうことがあるから</a:t>
            </a:r>
            <a:endParaRPr kumimoji="1" lang="en-US" altLang="ja-JP" dirty="0" smtClean="0"/>
          </a:p>
          <a:p>
            <a:pPr algn="ctr"/>
            <a:r>
              <a:rPr kumimoji="1" lang="ja-JP" altLang="en-US" sz="1200" dirty="0" smtClean="0"/>
              <a:t>プレイヤーは爆発で見えなくなって見失ってしまうことが多々あるので、</a:t>
            </a:r>
            <a:endParaRPr kumimoji="1" lang="en-US" altLang="ja-JP" sz="1200" dirty="0" smtClean="0"/>
          </a:p>
          <a:p>
            <a:pPr algn="ctr"/>
            <a:r>
              <a:rPr kumimoji="1" lang="ja-JP" altLang="en-US" sz="1200" dirty="0" smtClean="0"/>
              <a:t>プレイヤーを強調して見せるようにする。</a:t>
            </a:r>
            <a:endParaRPr kumimoji="1"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3C1D51C-8297-4FC7-9699-1BE607D8C508}" type="slidenum">
              <a:rPr kumimoji="1" lang="ja-JP" altLang="en-US" smtClean="0"/>
              <a:t>7</a:t>
            </a:fld>
            <a:endParaRPr kumimoji="1" lang="ja-JP" altLang="en-US"/>
          </a:p>
        </p:txBody>
      </p:sp>
    </p:spTree>
    <p:extLst>
      <p:ext uri="{BB962C8B-B14F-4D97-AF65-F5344CB8AC3E}">
        <p14:creationId xmlns:p14="http://schemas.microsoft.com/office/powerpoint/2010/main" val="402384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プレイヤーの体力と残気は別物の説明</a:t>
            </a:r>
            <a:endParaRPr kumimoji="1" lang="ja-JP" altLang="en-US" dirty="0"/>
          </a:p>
        </p:txBody>
      </p:sp>
      <p:sp>
        <p:nvSpPr>
          <p:cNvPr id="4" name="スライド番号プレースホルダー 3"/>
          <p:cNvSpPr>
            <a:spLocks noGrp="1"/>
          </p:cNvSpPr>
          <p:nvPr>
            <p:ph type="sldNum" sz="quarter" idx="10"/>
          </p:nvPr>
        </p:nvSpPr>
        <p:spPr/>
        <p:txBody>
          <a:bodyPr/>
          <a:lstStyle/>
          <a:p>
            <a:fld id="{E3C1D51C-8297-4FC7-9699-1BE607D8C508}" type="slidenum">
              <a:rPr kumimoji="1" lang="ja-JP" altLang="en-US" smtClean="0"/>
              <a:t>8</a:t>
            </a:fld>
            <a:endParaRPr kumimoji="1" lang="ja-JP" altLang="en-US"/>
          </a:p>
        </p:txBody>
      </p:sp>
    </p:spTree>
    <p:extLst>
      <p:ext uri="{BB962C8B-B14F-4D97-AF65-F5344CB8AC3E}">
        <p14:creationId xmlns:p14="http://schemas.microsoft.com/office/powerpoint/2010/main" val="2447567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ea typeface="游ゴシック"/>
            </a:endParaRPr>
          </a:p>
        </p:txBody>
      </p:sp>
      <p:sp>
        <p:nvSpPr>
          <p:cNvPr id="4" name="スライド番号プレースホルダー 3"/>
          <p:cNvSpPr>
            <a:spLocks noGrp="1"/>
          </p:cNvSpPr>
          <p:nvPr>
            <p:ph type="sldNum" sz="quarter" idx="10"/>
          </p:nvPr>
        </p:nvSpPr>
        <p:spPr/>
        <p:txBody>
          <a:bodyPr/>
          <a:lstStyle/>
          <a:p>
            <a:fld id="{E3C1D51C-8297-4FC7-9699-1BE607D8C508}" type="slidenum">
              <a:rPr kumimoji="1" lang="ja-JP" altLang="en-US" smtClean="0"/>
              <a:t>9</a:t>
            </a:fld>
            <a:endParaRPr kumimoji="1" lang="ja-JP" altLang="en-US"/>
          </a:p>
        </p:txBody>
      </p:sp>
    </p:spTree>
    <p:extLst>
      <p:ext uri="{BB962C8B-B14F-4D97-AF65-F5344CB8AC3E}">
        <p14:creationId xmlns:p14="http://schemas.microsoft.com/office/powerpoint/2010/main" val="887187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latin typeface="Calibri"/>
                <a:ea typeface="游ゴシック"/>
                <a:cs typeface="Calibri"/>
              </a:rPr>
              <a:t>捕虜達には個性があってキャラごとにも武器ややってくれることが違うのでどんなことをしてくれるかという期待感</a:t>
            </a:r>
            <a:endParaRPr lang="en-US" altLang="ja-JP" dirty="0">
              <a:latin typeface="Calibri"/>
              <a:ea typeface="游ゴシック"/>
              <a:cs typeface="Calibri"/>
            </a:endParaRPr>
          </a:p>
          <a:p>
            <a:endParaRPr lang="ja-JP" altLang="en-US" dirty="0">
              <a:latin typeface="Calibri"/>
              <a:ea typeface="游ゴシック"/>
              <a:cs typeface="Calibri"/>
            </a:endParaRPr>
          </a:p>
        </p:txBody>
      </p:sp>
      <p:sp>
        <p:nvSpPr>
          <p:cNvPr id="4" name="スライド番号プレースホルダー 3"/>
          <p:cNvSpPr>
            <a:spLocks noGrp="1"/>
          </p:cNvSpPr>
          <p:nvPr>
            <p:ph type="sldNum" sz="quarter" idx="10"/>
          </p:nvPr>
        </p:nvSpPr>
        <p:spPr/>
        <p:txBody>
          <a:bodyPr/>
          <a:lstStyle/>
          <a:p>
            <a:fld id="{E3C1D51C-8297-4FC7-9699-1BE607D8C508}" type="slidenum">
              <a:rPr kumimoji="1" lang="ja-JP" altLang="en-US" smtClean="0"/>
              <a:t>10</a:t>
            </a:fld>
            <a:endParaRPr kumimoji="1" lang="ja-JP" altLang="en-US"/>
          </a:p>
        </p:txBody>
      </p:sp>
    </p:spTree>
    <p:extLst>
      <p:ext uri="{BB962C8B-B14F-4D97-AF65-F5344CB8AC3E}">
        <p14:creationId xmlns:p14="http://schemas.microsoft.com/office/powerpoint/2010/main" val="12475214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ja-JP" altLang="en-US"/>
              <a:t>マスター タイトルの書式設定</a:t>
            </a:r>
            <a:endParaRPr lang="en-US"/>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5/29/2020</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41D2AC3-6A0B-4169-B1EA-E3AE8B351BDD}" type="datetimeFigureOut">
              <a:rPr lang="en-US" dirty="0"/>
              <a:t>5/29/2020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ja-JP" altLang="en-US"/>
              <a:t>マスター タイトルの書式設定</a:t>
            </a:r>
            <a:endParaRPr lang="en-US"/>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D4B9363-8B87-41B7-9F8E-64519CBB8F34}" type="datetimeFigureOut">
              <a:rPr lang="en-US" dirty="0"/>
              <a:t>5/29/2020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ja-JP" altLang="en-US"/>
              <a:t>マスター タイトルの書式設定</a:t>
            </a:r>
            <a:endParaRPr lang="en-US"/>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AEF5746-5284-4951-9F37-7AE924EDBCB7}" type="datetimeFigureOut">
              <a:rPr lang="en-US" dirty="0"/>
              <a:t>5/29/2020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ja-JP" altLang="en-US"/>
              <a:t>マスター タイトルの書式設定</a:t>
            </a:r>
            <a:endParaRPr lang="en-US"/>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2398B29-7265-4A65-A2A4-6703C057B7C1}" type="datetimeFigureOut">
              <a:rPr lang="en-US" dirty="0"/>
              <a:t>5/29/2020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ja-JP" altLang="en-US"/>
              <a:t>マスター タイトルの書式設定</a:t>
            </a:r>
            <a:endParaRPr lang="en-US"/>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28FBA082-94DF-4C4B-A041-6624924AB0A8}" type="datetimeFigureOut">
              <a:rPr lang="en-US" dirty="0"/>
              <a:t>5/29/2020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ja-JP" altLang="en-US"/>
              <a:t>マスター タイトルの書式設定</a:t>
            </a:r>
            <a:endParaRPr lang="en-US"/>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図を追加</a:t>
            </a:r>
            <a:endParaRPr lang="en-US"/>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図を追加</a:t>
            </a:r>
            <a:endParaRPr lang="en-US"/>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図を追加</a:t>
            </a:r>
            <a:endParaRPr lang="en-US"/>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B27686C4-3AB5-4E0C-86CA-FB108C350AA9}" type="datetimeFigureOut">
              <a:rPr lang="en-US" dirty="0"/>
              <a:t>5/29/2020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ja-JP" altLang="en-US"/>
              <a:t>マスター タイトルの書式設定</a:t>
            </a:r>
            <a:endParaRPr lang="en-US"/>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9FF1211-4E0C-4AB3-B04F-585959BDAFE8}" type="datetimeFigureOut">
              <a:rPr lang="en-US" dirty="0"/>
              <a:t>5/29/2020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ja-JP" altLang="en-US"/>
              <a:t>マスター タイトルの書式設定</a:t>
            </a:r>
            <a:endParaRPr lang="en-US"/>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28BDECAF-D3BE-4069-9C78-642ECCD01477}" type="datetimeFigureOut">
              <a:rPr lang="en-US" dirty="0"/>
              <a:t>5/29/2020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12" name="Content Placeholder 2"/>
          <p:cNvSpPr>
            <a:spLocks noGrp="1"/>
          </p:cNvSpPr>
          <p:nvPr>
            <p:ph sz="quarter" idx="13"/>
          </p:nvPr>
        </p:nvSpPr>
        <p:spPr>
          <a:xfrm>
            <a:off x="685800" y="2063396"/>
            <a:ext cx="10394707" cy="331118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8EFBDC27-E420-4878-9EE6-7B9656D6442A}" type="datetimeFigureOut">
              <a:rPr lang="en-US" dirty="0"/>
              <a:t>5/29/2020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ja-JP" altLang="en-US"/>
              <a:t>マスター タイトルの書式設定</a:t>
            </a:r>
            <a:endParaRPr lang="en-US"/>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F7F47CF-67C9-420C-80A5-E2069FF0C2DF}" type="datetimeFigureOut">
              <a:rPr lang="en-US" dirty="0"/>
              <a:t>5/29/2020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ja-JP" altLang="en-US"/>
              <a:t>マスター タイトルの書式設定</a:t>
            </a:r>
            <a:endParaRPr lang="en-US"/>
          </a:p>
        </p:txBody>
      </p:sp>
      <p:sp>
        <p:nvSpPr>
          <p:cNvPr id="12" name="Content Placeholder 2"/>
          <p:cNvSpPr>
            <a:spLocks noGrp="1"/>
          </p:cNvSpPr>
          <p:nvPr>
            <p:ph sz="quarter" idx="13"/>
          </p:nvPr>
        </p:nvSpPr>
        <p:spPr>
          <a:xfrm>
            <a:off x="685800" y="2063396"/>
            <a:ext cx="5088714" cy="3311189"/>
          </a:xfrm>
        </p:spPr>
        <p:txBody>
          <a:bodyPr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13" name="Content Placeholder 3"/>
          <p:cNvSpPr>
            <a:spLocks noGrp="1"/>
          </p:cNvSpPr>
          <p:nvPr>
            <p:ph sz="quarter" idx="14"/>
          </p:nvPr>
        </p:nvSpPr>
        <p:spPr>
          <a:xfrm>
            <a:off x="5993971" y="2063396"/>
            <a:ext cx="5086538" cy="3311189"/>
          </a:xfrm>
        </p:spPr>
        <p:txBody>
          <a:bodyPr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AE22DC73-F065-42F5-A9F2-D90B2E42A0B3}" type="datetimeFigureOut">
              <a:rPr lang="en-US" dirty="0"/>
              <a:t>5/29/2020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Content Placeholder 3"/>
          <p:cNvSpPr>
            <a:spLocks noGrp="1"/>
          </p:cNvSpPr>
          <p:nvPr>
            <p:ph sz="quarter" idx="13"/>
          </p:nvPr>
        </p:nvSpPr>
        <p:spPr>
          <a:xfrm>
            <a:off x="685802" y="2861733"/>
            <a:ext cx="5088712" cy="2512852"/>
          </a:xfrm>
        </p:spPr>
        <p:txBody>
          <a:bodyPr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3" name="Content Placeholder 5"/>
          <p:cNvSpPr>
            <a:spLocks noGrp="1"/>
          </p:cNvSpPr>
          <p:nvPr>
            <p:ph sz="quarter" idx="14"/>
          </p:nvPr>
        </p:nvSpPr>
        <p:spPr>
          <a:xfrm>
            <a:off x="5993969" y="2861733"/>
            <a:ext cx="5088713" cy="2512852"/>
          </a:xfrm>
        </p:spPr>
        <p:txBody>
          <a:bodyPr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76BEA702-9B29-41CC-9BCC-3DF8A0D379FE}" type="datetimeFigureOut">
              <a:rPr lang="en-US" dirty="0"/>
              <a:t>5/29/2020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097649AC-CB8F-4FF1-9A34-5861C74DD0A7}" type="datetimeFigureOut">
              <a:rPr lang="en-US" dirty="0"/>
              <a:t>5/29/2020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5/29/2020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ja-JP" altLang="en-US"/>
              <a:t>マスター タイトルの書式設定</a:t>
            </a:r>
            <a:endParaRPr lang="en-US"/>
          </a:p>
        </p:txBody>
      </p:sp>
      <p:sp>
        <p:nvSpPr>
          <p:cNvPr id="10" name="Content Placeholder 2"/>
          <p:cNvSpPr>
            <a:spLocks noGrp="1"/>
          </p:cNvSpPr>
          <p:nvPr>
            <p:ph sz="quarter" idx="13"/>
          </p:nvPr>
        </p:nvSpPr>
        <p:spPr>
          <a:xfrm>
            <a:off x="5046132" y="685800"/>
            <a:ext cx="6034375" cy="468878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0C3BFE2-83B7-4B0A-B9D3-AB28331082B3}" type="datetimeFigureOut">
              <a:rPr lang="en-US" dirty="0"/>
              <a:t>5/29/2020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2EF78E3-FDA3-4D28-AAA2-0B81F349A39D}" type="datetimeFigureOut">
              <a:rPr lang="en-US" dirty="0"/>
              <a:t>5/29/2020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118434" y="0"/>
            <a:ext cx="11895465" cy="7546554"/>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0" y="46800"/>
            <a:ext cx="10396882" cy="1151965"/>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85800" y="1815747"/>
            <a:ext cx="10396883" cy="3311189"/>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7298083" y="5531096"/>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5/29/2020</a:t>
            </a:fld>
            <a:endParaRPr lang="en-US"/>
          </a:p>
        </p:txBody>
      </p:sp>
      <p:sp>
        <p:nvSpPr>
          <p:cNvPr id="5" name="Footer Placeholder 4"/>
          <p:cNvSpPr>
            <a:spLocks noGrp="1"/>
          </p:cNvSpPr>
          <p:nvPr>
            <p:ph type="ftr" sz="quarter" idx="3"/>
          </p:nvPr>
        </p:nvSpPr>
        <p:spPr>
          <a:xfrm>
            <a:off x="723014" y="5543076"/>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78788" y="5532059"/>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a:p>
        </p:txBody>
      </p:sp>
      <p:pic>
        <p:nvPicPr>
          <p:cNvPr id="8" name="図 7"/>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303043" y="58067"/>
            <a:ext cx="1476260" cy="66616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kumimoji="1"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kumimoji="1"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image" Target="../media/image8.png"/><Relationship Id="rId7" Type="http://schemas.microsoft.com/office/2007/relationships/hdphoto" Target="../media/hdphoto2.wdp"/><Relationship Id="rId12"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12.png"/><Relationship Id="rId4" Type="http://schemas.microsoft.com/office/2007/relationships/hdphoto" Target="../media/hdphoto1.wdp"/><Relationship Id="rId9" Type="http://schemas.microsoft.com/office/2007/relationships/hdphoto" Target="../media/hdphoto3.wdp"/><Relationship Id="rId14" Type="http://schemas.microsoft.com/office/2007/relationships/hdphoto" Target="../media/hdphoto5.wdp"/></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7.jfif"/><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microsoft.com/office/2007/relationships/hdphoto" Target="../media/hdphoto7.wdp"/><Relationship Id="rId5" Type="http://schemas.openxmlformats.org/officeDocument/2006/relationships/image" Target="../media/image19.png"/><Relationship Id="rId10" Type="http://schemas.microsoft.com/office/2007/relationships/hdphoto" Target="../media/hdphoto4.wdp"/><Relationship Id="rId4" Type="http://schemas.microsoft.com/office/2007/relationships/hdphoto" Target="../media/hdphoto6.wdp"/><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2.jpg"/><Relationship Id="rId7" Type="http://schemas.microsoft.com/office/2007/relationships/hdphoto" Target="../media/hdphoto9.wdp"/><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4.png"/><Relationship Id="rId5" Type="http://schemas.microsoft.com/office/2007/relationships/hdphoto" Target="../media/hdphoto8.wdp"/><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a:ea typeface="ＭＳ Ｐゴシック"/>
              </a:rPr>
              <a:t>チームA</a:t>
            </a:r>
            <a:endParaRPr lang="en-US" altLang="ja-JP">
              <a:ea typeface="ＭＳ Ｐゴシック"/>
            </a:endParaRPr>
          </a:p>
        </p:txBody>
      </p:sp>
      <p:sp>
        <p:nvSpPr>
          <p:cNvPr id="3" name="サブタイトル 2"/>
          <p:cNvSpPr>
            <a:spLocks noGrp="1"/>
          </p:cNvSpPr>
          <p:nvPr>
            <p:ph type="subTitle" idx="1"/>
          </p:nvPr>
        </p:nvSpPr>
        <p:spPr>
          <a:xfrm rot="21420000">
            <a:off x="8587957" y="3266743"/>
            <a:ext cx="2115396" cy="550333"/>
          </a:xfrm>
        </p:spPr>
        <p:txBody>
          <a:bodyPr/>
          <a:lstStyle/>
          <a:p>
            <a:r>
              <a:rPr lang="ja-JP" altLang="en-US">
                <a:ea typeface="ＭＳ Ｐゴシック"/>
              </a:rPr>
              <a:t>チーム</a:t>
            </a:r>
            <a:r>
              <a:rPr lang="en-US" altLang="ja-JP">
                <a:ea typeface="ＭＳ Ｐゴシック"/>
              </a:rPr>
              <a:t>3SH</a:t>
            </a:r>
            <a:r>
              <a:rPr lang="ja-JP" altLang="en-US">
                <a:ea typeface="ＭＳ Ｐゴシック"/>
              </a:rPr>
              <a:t>　</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22" y="715236"/>
            <a:ext cx="5897768" cy="2661368"/>
          </a:xfrm>
          <a:prstGeom prst="rect">
            <a:avLst/>
          </a:prstGeom>
        </p:spPr>
      </p:pic>
    </p:spTree>
    <p:extLst>
      <p:ext uri="{BB962C8B-B14F-4D97-AF65-F5344CB8AC3E}">
        <p14:creationId xmlns:p14="http://schemas.microsoft.com/office/powerpoint/2010/main" val="3814364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ea typeface="ＭＳ Ｐゴシック"/>
              </a:rPr>
              <a:t>セールスポイント</a:t>
            </a:r>
            <a:endParaRPr kumimoji="1" lang="ja-JP" altLang="en-US" dirty="0">
              <a:ea typeface="ＭＳ Ｐゴシック"/>
            </a:endParaRPr>
          </a:p>
        </p:txBody>
      </p:sp>
      <p:sp>
        <p:nvSpPr>
          <p:cNvPr id="16" name="テキスト ボックス 15"/>
          <p:cNvSpPr txBox="1"/>
          <p:nvPr/>
        </p:nvSpPr>
        <p:spPr>
          <a:xfrm>
            <a:off x="693482" y="2993129"/>
            <a:ext cx="10381517" cy="1754326"/>
          </a:xfrm>
          <a:prstGeom prst="rect">
            <a:avLst/>
          </a:prstGeom>
          <a:noFill/>
        </p:spPr>
        <p:txBody>
          <a:bodyPr wrap="square" rtlCol="0">
            <a:spAutoFit/>
          </a:bodyPr>
          <a:lstStyle/>
          <a:p>
            <a:pPr algn="ctr"/>
            <a:r>
              <a:rPr kumimoji="1" lang="ja-JP" altLang="en-US" sz="5400" dirty="0"/>
              <a:t>メタルスラッグ</a:t>
            </a:r>
            <a:r>
              <a:rPr kumimoji="1" lang="ja-JP" altLang="en-US" sz="5400" dirty="0" smtClean="0"/>
              <a:t>を完全再現しつつ</a:t>
            </a:r>
            <a:endParaRPr kumimoji="1" lang="en-US" altLang="ja-JP" sz="5400" dirty="0" smtClean="0"/>
          </a:p>
          <a:p>
            <a:pPr algn="ctr"/>
            <a:r>
              <a:rPr kumimoji="1" lang="ja-JP" altLang="en-US" sz="5400" dirty="0" smtClean="0"/>
              <a:t>簡単にプレイできる</a:t>
            </a:r>
            <a:endParaRPr kumimoji="1" lang="en-US" altLang="ja-JP" sz="5400" dirty="0" smtClean="0"/>
          </a:p>
        </p:txBody>
      </p:sp>
    </p:spTree>
    <p:extLst>
      <p:ext uri="{BB962C8B-B14F-4D97-AF65-F5344CB8AC3E}">
        <p14:creationId xmlns:p14="http://schemas.microsoft.com/office/powerpoint/2010/main" val="36369639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3627" y="0"/>
            <a:ext cx="10396882" cy="1158140"/>
          </a:xfrm>
        </p:spPr>
        <p:txBody>
          <a:bodyPr/>
          <a:lstStyle/>
          <a:p>
            <a:r>
              <a:rPr lang="ja-JP" altLang="en-US" dirty="0"/>
              <a:t>コンセプト</a:t>
            </a:r>
            <a:endParaRPr kumimoji="1" lang="ja-JP" altLang="en-US" dirty="0"/>
          </a:p>
        </p:txBody>
      </p:sp>
      <p:sp>
        <p:nvSpPr>
          <p:cNvPr id="4" name="コンテンツ プレースホルダー 3"/>
          <p:cNvSpPr>
            <a:spLocks noGrp="1"/>
          </p:cNvSpPr>
          <p:nvPr>
            <p:ph sz="quarter" idx="14"/>
          </p:nvPr>
        </p:nvSpPr>
        <p:spPr>
          <a:xfrm>
            <a:off x="-277364" y="2645804"/>
            <a:ext cx="12318864" cy="2065092"/>
          </a:xfrm>
        </p:spPr>
        <p:txBody>
          <a:bodyPr>
            <a:noAutofit/>
          </a:bodyPr>
          <a:lstStyle/>
          <a:p>
            <a:pPr marL="0" indent="0" algn="ctr">
              <a:buNone/>
            </a:pPr>
            <a:r>
              <a:rPr kumimoji="1" lang="ja-JP" altLang="en-US" sz="4800" dirty="0" smtClean="0"/>
              <a:t>大量の捕虜を仲間にしながら</a:t>
            </a:r>
            <a:endParaRPr kumimoji="1" lang="en-US" altLang="ja-JP" sz="4800" dirty="0" smtClean="0"/>
          </a:p>
          <a:p>
            <a:pPr marL="0" indent="0" algn="ctr">
              <a:buNone/>
            </a:pPr>
            <a:r>
              <a:rPr kumimoji="1" lang="ja-JP" altLang="en-US" sz="4800" dirty="0" smtClean="0"/>
              <a:t>一緒にテロリストや反乱軍を一掃するゲーム</a:t>
            </a:r>
            <a:endParaRPr kumimoji="1" lang="ja-JP" altLang="en-US" sz="4800" dirty="0"/>
          </a:p>
        </p:txBody>
      </p:sp>
      <p:sp>
        <p:nvSpPr>
          <p:cNvPr id="8" name="テキスト ボックス 7"/>
          <p:cNvSpPr txBox="1"/>
          <p:nvPr/>
        </p:nvSpPr>
        <p:spPr>
          <a:xfrm>
            <a:off x="-236325" y="5090564"/>
            <a:ext cx="12236785" cy="1107996"/>
          </a:xfrm>
          <a:prstGeom prst="rect">
            <a:avLst/>
          </a:prstGeom>
          <a:noFill/>
        </p:spPr>
        <p:txBody>
          <a:bodyPr wrap="square" rtlCol="0" anchor="t">
            <a:spAutoFit/>
          </a:bodyPr>
          <a:lstStyle/>
          <a:p>
            <a:pPr algn="ctr"/>
            <a:r>
              <a:rPr kumimoji="1" lang="ja-JP" altLang="en-US" sz="6600" dirty="0" smtClean="0">
                <a:solidFill>
                  <a:srgbClr val="FF0000"/>
                </a:solidFill>
                <a:effectLst>
                  <a:glow rad="101600">
                    <a:srgbClr val="FFFF00">
                      <a:alpha val="75000"/>
                    </a:srgbClr>
                  </a:glow>
                </a:effectLst>
                <a:ea typeface="ＭＳ Ｐゴシック"/>
              </a:rPr>
              <a:t>クリアしやすいメタルスラッグ！</a:t>
            </a:r>
            <a:endParaRPr kumimoji="1" lang="en-US" altLang="ja-JP" sz="6600" dirty="0">
              <a:solidFill>
                <a:srgbClr val="FF0000"/>
              </a:solidFill>
              <a:effectLst>
                <a:glow rad="101600">
                  <a:srgbClr val="FFFF00">
                    <a:alpha val="74000"/>
                  </a:srgbClr>
                </a:glow>
              </a:effectLst>
              <a:ea typeface="ＭＳ Ｐゴシック"/>
            </a:endParaRPr>
          </a:p>
        </p:txBody>
      </p:sp>
    </p:spTree>
    <p:extLst>
      <p:ext uri="{BB962C8B-B14F-4D97-AF65-F5344CB8AC3E}">
        <p14:creationId xmlns:p14="http://schemas.microsoft.com/office/powerpoint/2010/main" val="31286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3625" y="213055"/>
            <a:ext cx="10396882" cy="1151965"/>
          </a:xfrm>
        </p:spPr>
        <p:txBody>
          <a:bodyPr/>
          <a:lstStyle/>
          <a:p>
            <a:r>
              <a:rPr lang="ja-JP" altLang="en-US" dirty="0"/>
              <a:t>ゲーム概要</a:t>
            </a:r>
            <a:endParaRPr kumimoji="1" lang="ja-JP" altLang="en-US" dirty="0"/>
          </a:p>
        </p:txBody>
      </p:sp>
      <p:sp>
        <p:nvSpPr>
          <p:cNvPr id="8" name="テキスト ボックス 7"/>
          <p:cNvSpPr txBox="1"/>
          <p:nvPr/>
        </p:nvSpPr>
        <p:spPr>
          <a:xfrm>
            <a:off x="-227775" y="5225951"/>
            <a:ext cx="12219682" cy="954107"/>
          </a:xfrm>
          <a:prstGeom prst="rect">
            <a:avLst/>
          </a:prstGeom>
          <a:noFill/>
        </p:spPr>
        <p:txBody>
          <a:bodyPr wrap="square" rtlCol="0">
            <a:spAutoFit/>
          </a:bodyPr>
          <a:lstStyle/>
          <a:p>
            <a:pPr algn="ctr"/>
            <a:r>
              <a:rPr kumimoji="1" lang="ja-JP" altLang="en-US" sz="2800" dirty="0" smtClean="0"/>
              <a:t>特殊工作員であるプレイヤーが</a:t>
            </a:r>
            <a:r>
              <a:rPr kumimoji="1" lang="ja-JP" altLang="en-US" sz="2800" dirty="0">
                <a:solidFill>
                  <a:srgbClr val="FF0000"/>
                </a:solidFill>
              </a:rPr>
              <a:t>捕</a:t>
            </a:r>
            <a:r>
              <a:rPr kumimoji="1" lang="ja-JP" altLang="en-US" sz="2800" dirty="0" smtClean="0">
                <a:solidFill>
                  <a:srgbClr val="FF0000"/>
                </a:solidFill>
              </a:rPr>
              <a:t>まっている大量の捕虜を助け</a:t>
            </a:r>
            <a:r>
              <a:rPr kumimoji="1" lang="ja-JP" altLang="en-US" sz="2800" dirty="0" smtClean="0"/>
              <a:t>、</a:t>
            </a:r>
            <a:endParaRPr kumimoji="1" lang="en-US" altLang="ja-JP" sz="2800" dirty="0" smtClean="0"/>
          </a:p>
          <a:p>
            <a:pPr algn="ctr"/>
            <a:r>
              <a:rPr kumimoji="1" lang="ja-JP" altLang="en-US" sz="2800" dirty="0" smtClean="0">
                <a:solidFill>
                  <a:srgbClr val="FF0000"/>
                </a:solidFill>
              </a:rPr>
              <a:t>仲間にして</a:t>
            </a:r>
            <a:r>
              <a:rPr kumimoji="1" lang="ja-JP" altLang="en-US" sz="2800" dirty="0" smtClean="0"/>
              <a:t>テロリストや反乱軍を倒す、横スクアクションシューティング</a:t>
            </a:r>
            <a:endParaRPr kumimoji="1" lang="ja-JP" altLang="en-US" sz="2800" dirty="0"/>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7506" y="1554813"/>
            <a:ext cx="4289120" cy="2573472"/>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b="4453"/>
          <a:stretch/>
        </p:blipFill>
        <p:spPr>
          <a:xfrm>
            <a:off x="436490" y="2195082"/>
            <a:ext cx="3673822" cy="252638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4693" y="2136205"/>
            <a:ext cx="3673822" cy="264414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875695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ゲームサイクル</a:t>
            </a:r>
            <a:endParaRPr kumimoji="1" lang="ja-JP" altLang="en-US" dirty="0"/>
          </a:p>
        </p:txBody>
      </p:sp>
      <p:grpSp>
        <p:nvGrpSpPr>
          <p:cNvPr id="60" name="グループ化 59"/>
          <p:cNvGrpSpPr/>
          <p:nvPr/>
        </p:nvGrpSpPr>
        <p:grpSpPr>
          <a:xfrm>
            <a:off x="7780344" y="2802200"/>
            <a:ext cx="3717038" cy="1692084"/>
            <a:chOff x="7502469" y="2708430"/>
            <a:chExt cx="4288605" cy="1686216"/>
          </a:xfrm>
        </p:grpSpPr>
        <p:sp>
          <p:nvSpPr>
            <p:cNvPr id="18" name="テキスト ボックス 17"/>
            <p:cNvSpPr txBox="1"/>
            <p:nvPr/>
          </p:nvSpPr>
          <p:spPr>
            <a:xfrm>
              <a:off x="7623258" y="3529108"/>
              <a:ext cx="4047027" cy="461665"/>
            </a:xfrm>
            <a:prstGeom prst="rect">
              <a:avLst/>
            </a:prstGeom>
            <a:noFill/>
          </p:spPr>
          <p:txBody>
            <a:bodyPr wrap="square" rtlCol="0">
              <a:spAutoFit/>
            </a:bodyPr>
            <a:lstStyle/>
            <a:p>
              <a:pPr algn="ctr"/>
              <a:r>
                <a:rPr kumimoji="1" lang="ja-JP" altLang="en-US" sz="2400" b="1" dirty="0" smtClean="0"/>
                <a:t>ボス戦</a:t>
              </a:r>
              <a:endParaRPr kumimoji="1" lang="ja-JP" altLang="en-US" sz="2400" b="1" dirty="0"/>
            </a:p>
          </p:txBody>
        </p:sp>
        <p:pic>
          <p:nvPicPr>
            <p:cNvPr id="48" name="図 47"/>
            <p:cNvPicPr>
              <a:picLocks noChangeAspect="1"/>
            </p:cNvPicPr>
            <p:nvPr/>
          </p:nvPicPr>
          <p:blipFill>
            <a:blip r:embed="rId3">
              <a:extLst>
                <a:ext uri="{BEBA8EAE-BF5A-486C-A8C5-ECC9F3942E4B}">
                  <a14:imgProps xmlns:a14="http://schemas.microsoft.com/office/drawing/2010/main">
                    <a14:imgLayer r:embed="rId4">
                      <a14:imgEffect>
                        <a14:backgroundRemoval t="9778" b="89778" l="4889" r="95556"/>
                      </a14:imgEffect>
                    </a14:imgLayer>
                  </a14:imgProps>
                </a:ext>
                <a:ext uri="{28A0092B-C50C-407E-A947-70E740481C1C}">
                  <a14:useLocalDpi xmlns:a14="http://schemas.microsoft.com/office/drawing/2010/main" val="0"/>
                </a:ext>
              </a:extLst>
            </a:blip>
            <a:stretch>
              <a:fillRect/>
            </a:stretch>
          </p:blipFill>
          <p:spPr>
            <a:xfrm>
              <a:off x="10104858" y="2708430"/>
              <a:ext cx="1686216" cy="1686216"/>
            </a:xfrm>
            <a:prstGeom prst="rect">
              <a:avLst/>
            </a:prstGeom>
          </p:spPr>
        </p:pic>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2469" y="3186790"/>
              <a:ext cx="1563108" cy="1207856"/>
            </a:xfrm>
            <a:prstGeom prst="rect">
              <a:avLst/>
            </a:prstGeom>
          </p:spPr>
        </p:pic>
      </p:grpSp>
      <p:grpSp>
        <p:nvGrpSpPr>
          <p:cNvPr id="61" name="グループ化 60"/>
          <p:cNvGrpSpPr/>
          <p:nvPr/>
        </p:nvGrpSpPr>
        <p:grpSpPr>
          <a:xfrm>
            <a:off x="276260" y="3552303"/>
            <a:ext cx="3461145" cy="1047309"/>
            <a:chOff x="3554977" y="3264370"/>
            <a:chExt cx="3995286" cy="1142627"/>
          </a:xfrm>
        </p:grpSpPr>
        <p:sp>
          <p:nvSpPr>
            <p:cNvPr id="3" name="テキスト ボックス 2"/>
            <p:cNvSpPr txBox="1"/>
            <p:nvPr/>
          </p:nvSpPr>
          <p:spPr>
            <a:xfrm>
              <a:off x="4492833" y="3471050"/>
              <a:ext cx="2277207" cy="461665"/>
            </a:xfrm>
            <a:prstGeom prst="rect">
              <a:avLst/>
            </a:prstGeom>
            <a:noFill/>
          </p:spPr>
          <p:txBody>
            <a:bodyPr wrap="square" rtlCol="0">
              <a:spAutoFit/>
            </a:bodyPr>
            <a:lstStyle/>
            <a:p>
              <a:pPr algn="ctr"/>
              <a:r>
                <a:rPr kumimoji="1" lang="ja-JP" altLang="en-US" sz="2400" b="1" dirty="0" smtClean="0">
                  <a:effectLst/>
                </a:rPr>
                <a:t>敵を倒す</a:t>
              </a:r>
              <a:endParaRPr kumimoji="1" lang="ja-JP" altLang="en-US" sz="2400" b="1" dirty="0">
                <a:effectLst/>
              </a:endParaRPr>
            </a:p>
          </p:txBody>
        </p:sp>
        <p:pic>
          <p:nvPicPr>
            <p:cNvPr id="39" name="図 38"/>
            <p:cNvPicPr>
              <a:picLocks noChangeAspect="1"/>
            </p:cNvPicPr>
            <p:nvPr/>
          </p:nvPicPr>
          <p:blipFill rotWithShape="1">
            <a:blip r:embed="rId6">
              <a:extLst>
                <a:ext uri="{BEBA8EAE-BF5A-486C-A8C5-ECC9F3942E4B}">
                  <a14:imgProps xmlns:a14="http://schemas.microsoft.com/office/drawing/2010/main">
                    <a14:imgLayer r:embed="rId7">
                      <a14:imgEffect>
                        <a14:backgroundRemoval t="66111" b="97500" l="37500" r="56667"/>
                      </a14:imgEffect>
                    </a14:imgLayer>
                  </a14:imgProps>
                </a:ext>
                <a:ext uri="{28A0092B-C50C-407E-A947-70E740481C1C}">
                  <a14:useLocalDpi xmlns:a14="http://schemas.microsoft.com/office/drawing/2010/main" val="0"/>
                </a:ext>
              </a:extLst>
            </a:blip>
            <a:srcRect l="34378" t="62900" r="42959" b="12969"/>
            <a:stretch/>
          </p:blipFill>
          <p:spPr>
            <a:xfrm>
              <a:off x="6168723" y="3264370"/>
              <a:ext cx="1381540" cy="1103243"/>
            </a:xfrm>
            <a:prstGeom prst="rect">
              <a:avLst/>
            </a:prstGeom>
          </p:spPr>
        </p:pic>
        <p:pic>
          <p:nvPicPr>
            <p:cNvPr id="52" name="図 51"/>
            <p:cNvPicPr>
              <a:picLocks noChangeAspect="1"/>
            </p:cNvPicPr>
            <p:nvPr/>
          </p:nvPicPr>
          <p:blipFill rotWithShape="1">
            <a:blip r:embed="rId8">
              <a:extLst>
                <a:ext uri="{BEBA8EAE-BF5A-486C-A8C5-ECC9F3942E4B}">
                  <a14:imgProps xmlns:a14="http://schemas.microsoft.com/office/drawing/2010/main">
                    <a14:imgLayer r:embed="rId9">
                      <a14:imgEffect>
                        <a14:backgroundRemoval t="45556" b="68241" l="8438" r="31354"/>
                      </a14:imgEffect>
                    </a14:imgLayer>
                  </a14:imgProps>
                </a:ext>
                <a:ext uri="{28A0092B-C50C-407E-A947-70E740481C1C}">
                  <a14:useLocalDpi xmlns:a14="http://schemas.microsoft.com/office/drawing/2010/main" val="0"/>
                </a:ext>
              </a:extLst>
            </a:blip>
            <a:srcRect l="11485" t="47315" r="79210" b="31956"/>
            <a:stretch/>
          </p:blipFill>
          <p:spPr>
            <a:xfrm>
              <a:off x="3554977" y="3454279"/>
              <a:ext cx="758341" cy="950284"/>
            </a:xfrm>
            <a:prstGeom prst="rect">
              <a:avLst/>
            </a:prstGeom>
          </p:spPr>
        </p:pic>
        <p:pic>
          <p:nvPicPr>
            <p:cNvPr id="53" name="図 52"/>
            <p:cNvPicPr>
              <a:picLocks noChangeAspect="1"/>
            </p:cNvPicPr>
            <p:nvPr/>
          </p:nvPicPr>
          <p:blipFill rotWithShape="1">
            <a:blip r:embed="rId10">
              <a:extLst>
                <a:ext uri="{BEBA8EAE-BF5A-486C-A8C5-ECC9F3942E4B}">
                  <a14:imgProps xmlns:a14="http://schemas.microsoft.com/office/drawing/2010/main">
                    <a14:imgLayer r:embed="rId9">
                      <a14:imgEffect>
                        <a14:backgroundRemoval t="50556" b="68241" l="19531" r="31250">
                          <a14:foregroundMark x1="24115" y1="55093" x2="24844" y2="59722"/>
                          <a14:foregroundMark x1="25417" y1="54815" x2="26302" y2="55463"/>
                          <a14:foregroundMark x1="26510" y1="56019" x2="27500" y2="58981"/>
                          <a14:foregroundMark x1="27187" y1="55833" x2="27708" y2="53704"/>
                          <a14:foregroundMark x1="27396" y1="52315" x2="26615" y2="52130"/>
                        </a14:backgroundRemoval>
                      </a14:imgEffect>
                    </a14:imgLayer>
                  </a14:imgProps>
                </a:ext>
                <a:ext uri="{28A0092B-C50C-407E-A947-70E740481C1C}">
                  <a14:useLocalDpi xmlns:a14="http://schemas.microsoft.com/office/drawing/2010/main" val="0"/>
                </a:ext>
              </a:extLst>
            </a:blip>
            <a:srcRect l="21538" t="47315" r="69246" b="31956"/>
            <a:stretch/>
          </p:blipFill>
          <p:spPr>
            <a:xfrm>
              <a:off x="4073929" y="3303754"/>
              <a:ext cx="872002" cy="1103243"/>
            </a:xfrm>
            <a:prstGeom prst="rect">
              <a:avLst/>
            </a:prstGeom>
          </p:spPr>
        </p:pic>
      </p:grpSp>
      <p:sp>
        <p:nvSpPr>
          <p:cNvPr id="15" name="テキスト ボックス 14"/>
          <p:cNvSpPr txBox="1"/>
          <p:nvPr/>
        </p:nvSpPr>
        <p:spPr>
          <a:xfrm>
            <a:off x="3533106" y="3356124"/>
            <a:ext cx="4495871" cy="523220"/>
          </a:xfrm>
          <a:prstGeom prst="rect">
            <a:avLst/>
          </a:prstGeom>
          <a:noFill/>
        </p:spPr>
        <p:txBody>
          <a:bodyPr wrap="square" rtlCol="0">
            <a:spAutoFit/>
          </a:bodyPr>
          <a:lstStyle/>
          <a:p>
            <a:pPr algn="ctr"/>
            <a:r>
              <a:rPr kumimoji="1" lang="ja-JP" altLang="en-US" sz="2800" b="1" dirty="0"/>
              <a:t>捕虜</a:t>
            </a:r>
            <a:r>
              <a:rPr kumimoji="1" lang="ja-JP" altLang="en-US" sz="2800" b="1" dirty="0" smtClean="0"/>
              <a:t>を助ける</a:t>
            </a:r>
            <a:endParaRPr kumimoji="1" lang="en-US" altLang="ja-JP" sz="2800" b="1" dirty="0" smtClean="0"/>
          </a:p>
        </p:txBody>
      </p:sp>
      <p:pic>
        <p:nvPicPr>
          <p:cNvPr id="54" name="図 53"/>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82248" y="2887047"/>
            <a:ext cx="1342656" cy="1402596"/>
          </a:xfrm>
          <a:prstGeom prst="rect">
            <a:avLst/>
          </a:prstGeom>
        </p:spPr>
      </p:pic>
      <p:sp>
        <p:nvSpPr>
          <p:cNvPr id="93" name="U ターン矢印 92"/>
          <p:cNvSpPr/>
          <p:nvPr/>
        </p:nvSpPr>
        <p:spPr>
          <a:xfrm>
            <a:off x="1918334" y="1448206"/>
            <a:ext cx="8237916" cy="2056149"/>
          </a:xfrm>
          <a:prstGeom prst="uturnArrow">
            <a:avLst>
              <a:gd name="adj1" fmla="val 17119"/>
              <a:gd name="adj2" fmla="val 23311"/>
              <a:gd name="adj3" fmla="val 25000"/>
              <a:gd name="adj4" fmla="val 43750"/>
              <a:gd name="adj5" fmla="val 9751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solidFill>
                <a:schemeClr val="tx1"/>
              </a:solidFill>
            </a:endParaRPr>
          </a:p>
        </p:txBody>
      </p:sp>
      <p:sp>
        <p:nvSpPr>
          <p:cNvPr id="94" name="U ターン矢印 93"/>
          <p:cNvSpPr/>
          <p:nvPr/>
        </p:nvSpPr>
        <p:spPr>
          <a:xfrm flipH="1" flipV="1">
            <a:off x="1663792" y="4343634"/>
            <a:ext cx="8237916" cy="2056149"/>
          </a:xfrm>
          <a:prstGeom prst="uturnArrow">
            <a:avLst>
              <a:gd name="adj1" fmla="val 17119"/>
              <a:gd name="adj2" fmla="val 23311"/>
              <a:gd name="adj3" fmla="val 25000"/>
              <a:gd name="adj4" fmla="val 43750"/>
              <a:gd name="adj5" fmla="val 9751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solidFill>
                <a:schemeClr val="tx1"/>
              </a:solidFill>
            </a:endParaRPr>
          </a:p>
        </p:txBody>
      </p:sp>
      <p:sp>
        <p:nvSpPr>
          <p:cNvPr id="97" name="U ターン矢印 96"/>
          <p:cNvSpPr/>
          <p:nvPr/>
        </p:nvSpPr>
        <p:spPr>
          <a:xfrm flipH="1" flipV="1">
            <a:off x="2836308" y="4736228"/>
            <a:ext cx="2993451" cy="1166690"/>
          </a:xfrm>
          <a:prstGeom prst="uturnArrow">
            <a:avLst>
              <a:gd name="adj1" fmla="val 20334"/>
              <a:gd name="adj2" fmla="val 23311"/>
              <a:gd name="adj3" fmla="val 25000"/>
              <a:gd name="adj4" fmla="val 43750"/>
              <a:gd name="adj5" fmla="val 99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solidFill>
                <a:schemeClr val="tx1"/>
              </a:solidFill>
            </a:endParaRPr>
          </a:p>
        </p:txBody>
      </p:sp>
      <p:sp>
        <p:nvSpPr>
          <p:cNvPr id="98" name="U ターン矢印 97"/>
          <p:cNvSpPr/>
          <p:nvPr/>
        </p:nvSpPr>
        <p:spPr>
          <a:xfrm>
            <a:off x="3043841" y="1980249"/>
            <a:ext cx="2993451" cy="1166690"/>
          </a:xfrm>
          <a:prstGeom prst="uturnArrow">
            <a:avLst>
              <a:gd name="adj1" fmla="val 20334"/>
              <a:gd name="adj2" fmla="val 23311"/>
              <a:gd name="adj3" fmla="val 25000"/>
              <a:gd name="adj4" fmla="val 43750"/>
              <a:gd name="adj5" fmla="val 995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solidFill>
                <a:schemeClr val="tx1"/>
              </a:solidFill>
            </a:endParaRPr>
          </a:p>
        </p:txBody>
      </p:sp>
      <p:sp>
        <p:nvSpPr>
          <p:cNvPr id="105" name="テキスト ボックス 104"/>
          <p:cNvSpPr txBox="1"/>
          <p:nvPr/>
        </p:nvSpPr>
        <p:spPr>
          <a:xfrm>
            <a:off x="3533105" y="4087116"/>
            <a:ext cx="4495871" cy="523220"/>
          </a:xfrm>
          <a:prstGeom prst="rect">
            <a:avLst/>
          </a:prstGeom>
          <a:noFill/>
        </p:spPr>
        <p:txBody>
          <a:bodyPr wrap="square" rtlCol="0">
            <a:spAutoFit/>
          </a:bodyPr>
          <a:lstStyle/>
          <a:p>
            <a:pPr algn="ctr"/>
            <a:r>
              <a:rPr kumimoji="1" lang="ja-JP" altLang="en-US" sz="2800" b="1" dirty="0"/>
              <a:t>武器を手に入</a:t>
            </a:r>
            <a:r>
              <a:rPr kumimoji="1" lang="ja-JP" altLang="en-US" sz="2800" b="1" dirty="0" smtClean="0"/>
              <a:t>れる</a:t>
            </a:r>
            <a:endParaRPr kumimoji="1" lang="en-US" altLang="ja-JP" sz="2800" b="1" dirty="0" smtClean="0"/>
          </a:p>
        </p:txBody>
      </p:sp>
      <p:pic>
        <p:nvPicPr>
          <p:cNvPr id="104" name="図 103"/>
          <p:cNvPicPr>
            <a:picLocks noChangeAspect="1"/>
          </p:cNvPicPr>
          <p:nvPr/>
        </p:nvPicPr>
        <p:blipFill>
          <a:blip r:embed="rId13">
            <a:extLst>
              <a:ext uri="{BEBA8EAE-BF5A-486C-A8C5-ECC9F3942E4B}">
                <a14:imgProps xmlns:a14="http://schemas.microsoft.com/office/drawing/2010/main">
                  <a14:imgLayer r:embed="rId14">
                    <a14:imgEffect>
                      <a14:backgroundRemoval t="9524" b="92262" l="9551" r="96629">
                        <a14:foregroundMark x1="25281" y1="22619" x2="19101" y2="26190"/>
                        <a14:foregroundMark x1="21348" y1="35119" x2="19663" y2="39881"/>
                        <a14:foregroundMark x1="17416" y1="33333" x2="17416" y2="35714"/>
                        <a14:foregroundMark x1="25843" y1="19048" x2="25843" y2="19048"/>
                        <a14:foregroundMark x1="82022" y1="52381" x2="78652" y2="59524"/>
                        <a14:foregroundMark x1="19101" y1="54762" x2="18539" y2="61905"/>
                        <a14:foregroundMark x1="21348" y1="73810" x2="24719" y2="75595"/>
                        <a14:foregroundMark x1="28090" y1="77381" x2="28090" y2="79167"/>
                      </a14:backgroundRemoval>
                    </a14:imgEffect>
                  </a14:imgLayer>
                </a14:imgProps>
              </a:ext>
              <a:ext uri="{28A0092B-C50C-407E-A947-70E740481C1C}">
                <a14:useLocalDpi xmlns:a14="http://schemas.microsoft.com/office/drawing/2010/main" val="0"/>
              </a:ext>
            </a:extLst>
          </a:blip>
          <a:stretch>
            <a:fillRect/>
          </a:stretch>
        </p:blipFill>
        <p:spPr>
          <a:xfrm>
            <a:off x="7100607" y="3980518"/>
            <a:ext cx="778548" cy="848541"/>
          </a:xfrm>
          <a:prstGeom prst="rect">
            <a:avLst/>
          </a:prstGeom>
        </p:spPr>
      </p:pic>
    </p:spTree>
    <p:extLst>
      <p:ext uri="{BB962C8B-B14F-4D97-AF65-F5344CB8AC3E}">
        <p14:creationId xmlns:p14="http://schemas.microsoft.com/office/powerpoint/2010/main" val="1576784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リメイク</a:t>
            </a:r>
            <a:r>
              <a:rPr lang="ja-JP" altLang="en-US" dirty="0" smtClean="0"/>
              <a:t>要素①</a:t>
            </a:r>
            <a:endParaRPr kumimoji="1" lang="ja-JP" altLang="en-US" dirty="0"/>
          </a:p>
        </p:txBody>
      </p:sp>
      <p:sp>
        <p:nvSpPr>
          <p:cNvPr id="3" name="テキスト ボックス 2"/>
          <p:cNvSpPr txBox="1"/>
          <p:nvPr/>
        </p:nvSpPr>
        <p:spPr>
          <a:xfrm>
            <a:off x="3740365" y="992800"/>
            <a:ext cx="4519246" cy="646331"/>
          </a:xfrm>
          <a:prstGeom prst="rect">
            <a:avLst/>
          </a:prstGeom>
          <a:noFill/>
        </p:spPr>
        <p:txBody>
          <a:bodyPr wrap="square" rtlCol="0">
            <a:spAutoFit/>
          </a:bodyPr>
          <a:lstStyle/>
          <a:p>
            <a:pPr algn="ctr"/>
            <a:r>
              <a:rPr kumimoji="1" lang="en-US" altLang="ja-JP" sz="3600" dirty="0" smtClean="0">
                <a:latin typeface="+mn-ea"/>
              </a:rPr>
              <a:t>2D</a:t>
            </a:r>
            <a:r>
              <a:rPr kumimoji="1" lang="ja-JP" altLang="en-US" sz="3600" dirty="0" smtClean="0"/>
              <a:t>から</a:t>
            </a:r>
            <a:r>
              <a:rPr kumimoji="1" lang="en-US" altLang="ja-JP" sz="3600" dirty="0" smtClean="0">
                <a:latin typeface="+mn-ea"/>
              </a:rPr>
              <a:t>3D</a:t>
            </a:r>
            <a:r>
              <a:rPr kumimoji="1" lang="ja-JP" altLang="en-US" sz="3600" dirty="0" smtClean="0"/>
              <a:t>にする</a:t>
            </a:r>
            <a:endParaRPr kumimoji="1" lang="ja-JP" altLang="en-US" sz="3600" dirty="0"/>
          </a:p>
        </p:txBody>
      </p:sp>
      <p:grpSp>
        <p:nvGrpSpPr>
          <p:cNvPr id="44" name="グループ化 43"/>
          <p:cNvGrpSpPr/>
          <p:nvPr/>
        </p:nvGrpSpPr>
        <p:grpSpPr>
          <a:xfrm>
            <a:off x="6862468" y="1611505"/>
            <a:ext cx="4194357" cy="2852579"/>
            <a:chOff x="6455858" y="1754145"/>
            <a:chExt cx="4194357" cy="2852579"/>
          </a:xfrm>
        </p:grpSpPr>
        <p:sp>
          <p:nvSpPr>
            <p:cNvPr id="37" name="角丸四角形 36"/>
            <p:cNvSpPr/>
            <p:nvPr/>
          </p:nvSpPr>
          <p:spPr>
            <a:xfrm>
              <a:off x="6455858" y="1754145"/>
              <a:ext cx="4194357" cy="285257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8144" y="1825542"/>
              <a:ext cx="2709784" cy="270978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grpSp>
      <p:grpSp>
        <p:nvGrpSpPr>
          <p:cNvPr id="45" name="グループ化 44"/>
          <p:cNvGrpSpPr/>
          <p:nvPr/>
        </p:nvGrpSpPr>
        <p:grpSpPr>
          <a:xfrm>
            <a:off x="685800" y="1651781"/>
            <a:ext cx="4194357" cy="2740905"/>
            <a:chOff x="529673" y="1727971"/>
            <a:chExt cx="4194357" cy="2740905"/>
          </a:xfrm>
        </p:grpSpPr>
        <p:sp>
          <p:nvSpPr>
            <p:cNvPr id="36" name="角丸四角形 35"/>
            <p:cNvSpPr/>
            <p:nvPr/>
          </p:nvSpPr>
          <p:spPr>
            <a:xfrm>
              <a:off x="529673" y="1727971"/>
              <a:ext cx="4194357" cy="274090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476" y="2955203"/>
              <a:ext cx="2459641" cy="138354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27" name="図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5564" y="1959160"/>
              <a:ext cx="1992085" cy="1992085"/>
            </a:xfrm>
            <a:prstGeom prst="rect">
              <a:avLst/>
            </a:prstGeom>
          </p:spPr>
        </p:pic>
      </p:grpSp>
      <p:sp>
        <p:nvSpPr>
          <p:cNvPr id="30" name="右矢印 29"/>
          <p:cNvSpPr/>
          <p:nvPr/>
        </p:nvSpPr>
        <p:spPr>
          <a:xfrm>
            <a:off x="5446062" y="2692717"/>
            <a:ext cx="941631" cy="659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吹き出し 30"/>
          <p:cNvSpPr/>
          <p:nvPr/>
        </p:nvSpPr>
        <p:spPr>
          <a:xfrm>
            <a:off x="558200" y="4850083"/>
            <a:ext cx="10717353" cy="1279419"/>
          </a:xfrm>
          <a:prstGeom prst="wedgeRoundRectCallout">
            <a:avLst>
              <a:gd name="adj1" fmla="val -21776"/>
              <a:gd name="adj2" fmla="val -4082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2400" dirty="0" smtClean="0"/>
              <a:t>メタルスラッグはほとんどが</a:t>
            </a:r>
            <a:r>
              <a:rPr kumimoji="1" lang="en-US" altLang="ja-JP" sz="2400" dirty="0">
                <a:latin typeface="+mn-ea"/>
              </a:rPr>
              <a:t>2</a:t>
            </a:r>
            <a:r>
              <a:rPr kumimoji="1" lang="en-US" altLang="ja-JP" sz="2400" dirty="0" smtClean="0">
                <a:latin typeface="+mn-ea"/>
              </a:rPr>
              <a:t>D</a:t>
            </a:r>
            <a:r>
              <a:rPr kumimoji="1" lang="ja-JP" altLang="en-US" sz="2400" dirty="0" smtClean="0"/>
              <a:t>横スクシューティングで作られている。</a:t>
            </a:r>
            <a:endParaRPr kumimoji="1" lang="en-US" altLang="ja-JP" sz="2400" dirty="0" smtClean="0"/>
          </a:p>
          <a:p>
            <a:pPr algn="ctr"/>
            <a:r>
              <a:rPr kumimoji="1" lang="en-US" altLang="ja-JP" sz="2400" dirty="0">
                <a:latin typeface="+mn-ea"/>
              </a:rPr>
              <a:t>3</a:t>
            </a:r>
            <a:r>
              <a:rPr kumimoji="1" lang="en-US" altLang="ja-JP" sz="2400" dirty="0" smtClean="0">
                <a:latin typeface="+mn-ea"/>
              </a:rPr>
              <a:t>D</a:t>
            </a:r>
            <a:r>
              <a:rPr kumimoji="1" lang="ja-JP" altLang="en-US" sz="2400" dirty="0" smtClean="0">
                <a:latin typeface="+mn-ea"/>
              </a:rPr>
              <a:t>にする事によって見やすく、見ごたえのあるものを作っていく。</a:t>
            </a:r>
            <a:endParaRPr kumimoji="1" lang="en-US" altLang="ja-JP" sz="2400" dirty="0" smtClean="0">
              <a:latin typeface="+mn-ea"/>
            </a:endParaRPr>
          </a:p>
        </p:txBody>
      </p:sp>
    </p:spTree>
    <p:extLst>
      <p:ext uri="{BB962C8B-B14F-4D97-AF65-F5344CB8AC3E}">
        <p14:creationId xmlns:p14="http://schemas.microsoft.com/office/powerpoint/2010/main" val="8394950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リメイク要素</a:t>
            </a:r>
            <a:r>
              <a:rPr lang="ja-JP" altLang="en-US" dirty="0" smtClean="0"/>
              <a:t>②</a:t>
            </a:r>
            <a:endParaRPr kumimoji="1" lang="ja-JP" altLang="en-US" dirty="0"/>
          </a:p>
        </p:txBody>
      </p:sp>
      <p:sp>
        <p:nvSpPr>
          <p:cNvPr id="3" name="テキスト ボックス 2"/>
          <p:cNvSpPr txBox="1"/>
          <p:nvPr/>
        </p:nvSpPr>
        <p:spPr>
          <a:xfrm>
            <a:off x="3624618" y="983690"/>
            <a:ext cx="4519246" cy="646331"/>
          </a:xfrm>
          <a:prstGeom prst="rect">
            <a:avLst/>
          </a:prstGeom>
          <a:noFill/>
        </p:spPr>
        <p:txBody>
          <a:bodyPr wrap="square" rtlCol="0">
            <a:spAutoFit/>
          </a:bodyPr>
          <a:lstStyle/>
          <a:p>
            <a:pPr algn="ctr"/>
            <a:r>
              <a:rPr kumimoji="1" lang="ja-JP" altLang="en-US" sz="3600" dirty="0" smtClean="0">
                <a:latin typeface="+mn-ea"/>
              </a:rPr>
              <a:t>難易度の調整</a:t>
            </a:r>
            <a:endParaRPr kumimoji="1" lang="ja-JP" altLang="en-US" sz="3600" dirty="0"/>
          </a:p>
        </p:txBody>
      </p:sp>
      <p:sp>
        <p:nvSpPr>
          <p:cNvPr id="12" name="角丸四角形 11"/>
          <p:cNvSpPr/>
          <p:nvPr/>
        </p:nvSpPr>
        <p:spPr>
          <a:xfrm>
            <a:off x="6252130" y="1661474"/>
            <a:ext cx="4882293" cy="287700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en-US" altLang="ja-JP" dirty="0"/>
          </a:p>
        </p:txBody>
      </p:sp>
      <p:grpSp>
        <p:nvGrpSpPr>
          <p:cNvPr id="13" name="グループ化 12"/>
          <p:cNvGrpSpPr/>
          <p:nvPr/>
        </p:nvGrpSpPr>
        <p:grpSpPr>
          <a:xfrm>
            <a:off x="685800" y="1630021"/>
            <a:ext cx="4882293" cy="2994501"/>
            <a:chOff x="875083" y="2032656"/>
            <a:chExt cx="4882293" cy="3111888"/>
          </a:xfrm>
        </p:grpSpPr>
        <p:sp>
          <p:nvSpPr>
            <p:cNvPr id="14" name="角丸四角形 13"/>
            <p:cNvSpPr/>
            <p:nvPr/>
          </p:nvSpPr>
          <p:spPr>
            <a:xfrm>
              <a:off x="875083" y="2032656"/>
              <a:ext cx="4882293" cy="302337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en-US" altLang="ja-JP" dirty="0"/>
            </a:p>
          </p:txBody>
        </p:sp>
        <p:pic>
          <p:nvPicPr>
            <p:cNvPr id="15" name="図 14"/>
            <p:cNvPicPr>
              <a:picLocks noChangeAspect="1"/>
            </p:cNvPicPr>
            <p:nvPr/>
          </p:nvPicPr>
          <p:blipFill rotWithShape="1">
            <a:blip r:embed="rId3">
              <a:extLst>
                <a:ext uri="{BEBA8EAE-BF5A-486C-A8C5-ECC9F3942E4B}">
                  <a14:imgProps xmlns:a14="http://schemas.microsoft.com/office/drawing/2010/main">
                    <a14:imgLayer r:embed="rId4">
                      <a14:imgEffect>
                        <a14:backgroundRemoval t="44167" b="88194" l="31172" r="66797">
                          <a14:foregroundMark x1="43672" y1="81389" x2="42891" y2="83750"/>
                          <a14:foregroundMark x1="43125" y1="82083" x2="42266" y2="84722"/>
                          <a14:foregroundMark x1="36328" y1="83889" x2="34609" y2="87639"/>
                          <a14:foregroundMark x1="35078" y1="81389" x2="34688" y2="84861"/>
                          <a14:foregroundMark x1="34609" y1="84861" x2="34219" y2="85694"/>
                          <a14:foregroundMark x1="33750" y1="84306" x2="33750" y2="84306"/>
                          <a14:foregroundMark x1="33516" y1="85139" x2="33359" y2="85972"/>
                          <a14:backgroundMark x1="57969" y1="46806" x2="59531" y2="47917"/>
                          <a14:backgroundMark x1="60234" y1="47222" x2="62187" y2="50972"/>
                          <a14:backgroundMark x1="63828" y1="53472" x2="64141" y2="57917"/>
                          <a14:backgroundMark x1="62656" y1="52778" x2="61172" y2="51944"/>
                        </a14:backgroundRemoval>
                      </a14:imgEffect>
                    </a14:imgLayer>
                  </a14:imgProps>
                </a:ext>
                <a:ext uri="{28A0092B-C50C-407E-A947-70E740481C1C}">
                  <a14:useLocalDpi xmlns:a14="http://schemas.microsoft.com/office/drawing/2010/main" val="0"/>
                </a:ext>
              </a:extLst>
            </a:blip>
            <a:srcRect l="31022" t="44393" r="32730" b="11622"/>
            <a:stretch/>
          </p:blipFill>
          <p:spPr>
            <a:xfrm>
              <a:off x="1109882" y="3130032"/>
              <a:ext cx="2536999" cy="1807948"/>
            </a:xfrm>
            <a:prstGeom prst="rect">
              <a:avLst/>
            </a:prstGeom>
          </p:spPr>
        </p:pic>
        <p:pic>
          <p:nvPicPr>
            <p:cNvPr id="16" name="図 15"/>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53371" y1="47619" x2="51124" y2="53571"/>
                          <a14:foregroundMark x1="49438" y1="48810" x2="43258" y2="64286"/>
                        </a14:backgroundRemoval>
                      </a14:imgEffect>
                    </a14:imgLayer>
                  </a14:imgProps>
                </a:ext>
                <a:ext uri="{28A0092B-C50C-407E-A947-70E740481C1C}">
                  <a14:useLocalDpi xmlns:a14="http://schemas.microsoft.com/office/drawing/2010/main" val="0"/>
                </a:ext>
              </a:extLst>
            </a:blip>
            <a:stretch>
              <a:fillRect/>
            </a:stretch>
          </p:blipFill>
          <p:spPr>
            <a:xfrm>
              <a:off x="3270286" y="3544344"/>
              <a:ext cx="1695450" cy="1600200"/>
            </a:xfrm>
            <a:prstGeom prst="rect">
              <a:avLst/>
            </a:prstGeom>
          </p:spPr>
        </p:pic>
        <p:pic>
          <p:nvPicPr>
            <p:cNvPr id="17" name="図 16"/>
            <p:cNvPicPr>
              <a:picLocks noChangeAspect="1"/>
            </p:cNvPicPr>
            <p:nvPr/>
          </p:nvPicPr>
          <p:blipFill>
            <a:blip r:embed="rId7">
              <a:extLst>
                <a:ext uri="{BEBA8EAE-BF5A-486C-A8C5-ECC9F3942E4B}">
                  <a14:imgProps xmlns:a14="http://schemas.microsoft.com/office/drawing/2010/main">
                    <a14:imgLayer r:embed="rId8">
                      <a14:imgEffect>
                        <a14:backgroundRemoval t="9524" b="92262" l="9551" r="96629">
                          <a14:foregroundMark x1="25281" y1="22619" x2="19101" y2="26190"/>
                          <a14:foregroundMark x1="21348" y1="35119" x2="19663" y2="39881"/>
                          <a14:foregroundMark x1="17416" y1="33333" x2="17416" y2="35714"/>
                          <a14:foregroundMark x1="25843" y1="19048" x2="25843" y2="19048"/>
                          <a14:foregroundMark x1="82022" y1="52381" x2="78652" y2="59524"/>
                          <a14:foregroundMark x1="19101" y1="54762" x2="18539" y2="61905"/>
                          <a14:foregroundMark x1="21348" y1="73810" x2="24719" y2="75595"/>
                          <a14:foregroundMark x1="28090" y1="77381" x2="28090" y2="79167"/>
                        </a14:backgroundRemoval>
                      </a14:imgEffect>
                    </a14:imgLayer>
                  </a14:imgProps>
                </a:ext>
                <a:ext uri="{28A0092B-C50C-407E-A947-70E740481C1C}">
                  <a14:useLocalDpi xmlns:a14="http://schemas.microsoft.com/office/drawing/2010/main" val="0"/>
                </a:ext>
              </a:extLst>
            </a:blip>
            <a:stretch>
              <a:fillRect/>
            </a:stretch>
          </p:blipFill>
          <p:spPr>
            <a:xfrm>
              <a:off x="4480278" y="4111261"/>
              <a:ext cx="970916" cy="916370"/>
            </a:xfrm>
            <a:prstGeom prst="rect">
              <a:avLst/>
            </a:prstGeom>
          </p:spPr>
        </p:pic>
      </p:grpSp>
      <p:sp>
        <p:nvSpPr>
          <p:cNvPr id="18" name="テキスト ボックス 17"/>
          <p:cNvSpPr txBox="1"/>
          <p:nvPr/>
        </p:nvSpPr>
        <p:spPr>
          <a:xfrm>
            <a:off x="835158" y="1851209"/>
            <a:ext cx="4583575" cy="584775"/>
          </a:xfrm>
          <a:prstGeom prst="rect">
            <a:avLst/>
          </a:prstGeom>
          <a:noFill/>
        </p:spPr>
        <p:txBody>
          <a:bodyPr wrap="square" rtlCol="0">
            <a:spAutoFit/>
          </a:bodyPr>
          <a:lstStyle/>
          <a:p>
            <a:pPr algn="ctr"/>
            <a:r>
              <a:rPr kumimoji="1" lang="ja-JP" altLang="en-US" sz="3200" dirty="0" smtClean="0"/>
              <a:t>助けるとアイテムを落とす</a:t>
            </a:r>
            <a:endParaRPr kumimoji="1" lang="ja-JP" altLang="en-US" sz="3200" dirty="0"/>
          </a:p>
        </p:txBody>
      </p:sp>
      <p:sp>
        <p:nvSpPr>
          <p:cNvPr id="19" name="テキスト ボックス 18"/>
          <p:cNvSpPr txBox="1"/>
          <p:nvPr/>
        </p:nvSpPr>
        <p:spPr>
          <a:xfrm>
            <a:off x="6401488" y="1851209"/>
            <a:ext cx="4583575" cy="584775"/>
          </a:xfrm>
          <a:prstGeom prst="rect">
            <a:avLst/>
          </a:prstGeom>
          <a:noFill/>
        </p:spPr>
        <p:txBody>
          <a:bodyPr wrap="square" rtlCol="0">
            <a:spAutoFit/>
          </a:bodyPr>
          <a:lstStyle/>
          <a:p>
            <a:pPr algn="ctr"/>
            <a:r>
              <a:rPr kumimoji="1" lang="ja-JP" altLang="en-US" sz="3200" dirty="0"/>
              <a:t>プレイヤー</a:t>
            </a:r>
            <a:r>
              <a:rPr kumimoji="1" lang="ja-JP" altLang="en-US" sz="3200" dirty="0" smtClean="0"/>
              <a:t>の体力にする</a:t>
            </a:r>
            <a:endParaRPr kumimoji="1" lang="ja-JP" altLang="en-US" sz="3200" dirty="0"/>
          </a:p>
        </p:txBody>
      </p:sp>
      <p:sp>
        <p:nvSpPr>
          <p:cNvPr id="21" name="角丸四角形吹き出し 20"/>
          <p:cNvSpPr/>
          <p:nvPr/>
        </p:nvSpPr>
        <p:spPr>
          <a:xfrm>
            <a:off x="1452080" y="4854379"/>
            <a:ext cx="8864322" cy="1247493"/>
          </a:xfrm>
          <a:prstGeom prst="wedgeRoundRectCallout">
            <a:avLst>
              <a:gd name="adj1" fmla="val -21589"/>
              <a:gd name="adj2" fmla="val -36976"/>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2400" dirty="0" smtClean="0"/>
              <a:t>敵から攻撃を受けたら身代わりになって死んでくれる。</a:t>
            </a:r>
            <a:endParaRPr kumimoji="1" lang="en-US" altLang="ja-JP" sz="2400" dirty="0" smtClean="0"/>
          </a:p>
        </p:txBody>
      </p:sp>
      <p:pic>
        <p:nvPicPr>
          <p:cNvPr id="22" name="図 21"/>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406172" y="2157129"/>
            <a:ext cx="2574206" cy="2689126"/>
          </a:xfrm>
          <a:prstGeom prst="rect">
            <a:avLst/>
          </a:prstGeom>
        </p:spPr>
      </p:pic>
      <p:sp>
        <p:nvSpPr>
          <p:cNvPr id="23" name="テキスト ボックス 22"/>
          <p:cNvSpPr txBox="1"/>
          <p:nvPr/>
        </p:nvSpPr>
        <p:spPr>
          <a:xfrm>
            <a:off x="9274498" y="3171155"/>
            <a:ext cx="1574845" cy="769441"/>
          </a:xfrm>
          <a:prstGeom prst="rect">
            <a:avLst/>
          </a:prstGeom>
          <a:noFill/>
        </p:spPr>
        <p:txBody>
          <a:bodyPr wrap="square" rtlCol="0">
            <a:spAutoFit/>
          </a:bodyPr>
          <a:lstStyle/>
          <a:p>
            <a:r>
              <a:rPr kumimoji="1" lang="en-US" altLang="ja-JP" sz="4400" dirty="0" smtClean="0"/>
              <a:t>×</a:t>
            </a:r>
            <a:r>
              <a:rPr kumimoji="1" lang="ja-JP" altLang="en-US" sz="4400" dirty="0" smtClean="0"/>
              <a:t>１６</a:t>
            </a:r>
            <a:endParaRPr kumimoji="1" lang="ja-JP" altLang="en-US" sz="4400" dirty="0"/>
          </a:p>
        </p:txBody>
      </p:sp>
    </p:spTree>
    <p:extLst>
      <p:ext uri="{BB962C8B-B14F-4D97-AF65-F5344CB8AC3E}">
        <p14:creationId xmlns:p14="http://schemas.microsoft.com/office/powerpoint/2010/main" val="19137595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685800" y="46800"/>
            <a:ext cx="10396882" cy="1151965"/>
          </a:xfrm>
        </p:spPr>
        <p:txBody>
          <a:bodyPr>
            <a:normAutofit/>
          </a:bodyPr>
          <a:lstStyle/>
          <a:p>
            <a:r>
              <a:rPr lang="ja-JP" altLang="en-US" dirty="0"/>
              <a:t>リメイク</a:t>
            </a:r>
            <a:r>
              <a:rPr lang="ja-JP" altLang="en-US" dirty="0" smtClean="0"/>
              <a:t>要素③</a:t>
            </a:r>
            <a:r>
              <a:rPr lang="ja-JP" altLang="en-US" dirty="0" smtClean="0">
                <a:ea typeface="ＭＳ Ｐゴシック"/>
              </a:rPr>
              <a:t>＋</a:t>
            </a:r>
            <a:r>
              <a:rPr lang="ja-JP" altLang="en-US" dirty="0">
                <a:ea typeface="ＭＳ Ｐゴシック"/>
              </a:rPr>
              <a:t>力を入れること</a:t>
            </a:r>
            <a:endParaRPr kumimoji="1" lang="ja-JP" altLang="en-US" dirty="0"/>
          </a:p>
        </p:txBody>
      </p:sp>
      <p:sp>
        <p:nvSpPr>
          <p:cNvPr id="25" name="角丸四角形 24"/>
          <p:cNvSpPr/>
          <p:nvPr/>
        </p:nvSpPr>
        <p:spPr>
          <a:xfrm>
            <a:off x="2956025" y="1920458"/>
            <a:ext cx="6027702" cy="350341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pic>
        <p:nvPicPr>
          <p:cNvPr id="17" name="図 16"/>
          <p:cNvPicPr>
            <a:picLocks noChangeAspect="1"/>
          </p:cNvPicPr>
          <p:nvPr/>
        </p:nvPicPr>
        <p:blipFill rotWithShape="1">
          <a:blip r:embed="rId3">
            <a:extLst>
              <a:ext uri="{28A0092B-C50C-407E-A947-70E740481C1C}">
                <a14:useLocalDpi xmlns:a14="http://schemas.microsoft.com/office/drawing/2010/main" val="0"/>
              </a:ext>
            </a:extLst>
          </a:blip>
          <a:srcRect r="28494"/>
          <a:stretch/>
        </p:blipFill>
        <p:spPr>
          <a:xfrm>
            <a:off x="3548814" y="2178632"/>
            <a:ext cx="4717151" cy="2987070"/>
          </a:xfrm>
          <a:prstGeom prst="rect">
            <a:avLst/>
          </a:prstGeom>
        </p:spPr>
      </p:pic>
      <p:pic>
        <p:nvPicPr>
          <p:cNvPr id="19" name="図 18"/>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87603" y="3569811"/>
            <a:ext cx="1267788" cy="1267788"/>
          </a:xfrm>
          <a:prstGeom prst="rect">
            <a:avLst/>
          </a:prstGeom>
        </p:spPr>
      </p:pic>
      <p:sp>
        <p:nvSpPr>
          <p:cNvPr id="14" name="テキスト ボックス 13"/>
          <p:cNvSpPr txBox="1"/>
          <p:nvPr/>
        </p:nvSpPr>
        <p:spPr>
          <a:xfrm>
            <a:off x="3147699" y="1115382"/>
            <a:ext cx="5473083" cy="646331"/>
          </a:xfrm>
          <a:prstGeom prst="rect">
            <a:avLst/>
          </a:prstGeom>
          <a:noFill/>
        </p:spPr>
        <p:txBody>
          <a:bodyPr wrap="square" rtlCol="0">
            <a:spAutoFit/>
          </a:bodyPr>
          <a:lstStyle/>
          <a:p>
            <a:pPr algn="ctr"/>
            <a:r>
              <a:rPr kumimoji="1" lang="ja-JP" altLang="en-US" sz="3600" dirty="0" smtClean="0"/>
              <a:t>プレイヤーの見やすさ改善</a:t>
            </a:r>
            <a:endParaRPr kumimoji="1" lang="ja-JP" altLang="en-US" sz="3600" dirty="0"/>
          </a:p>
        </p:txBody>
      </p:sp>
      <p:sp>
        <p:nvSpPr>
          <p:cNvPr id="33" name="テキスト ボックス 32"/>
          <p:cNvSpPr txBox="1"/>
          <p:nvPr/>
        </p:nvSpPr>
        <p:spPr>
          <a:xfrm>
            <a:off x="1004513" y="5582622"/>
            <a:ext cx="10566180" cy="830997"/>
          </a:xfrm>
          <a:prstGeom prst="rect">
            <a:avLst/>
          </a:prstGeom>
          <a:noFill/>
        </p:spPr>
        <p:txBody>
          <a:bodyPr wrap="square" rtlCol="0">
            <a:spAutoFit/>
          </a:bodyPr>
          <a:lstStyle/>
          <a:p>
            <a:pPr algn="ctr"/>
            <a:r>
              <a:rPr kumimoji="1" lang="ja-JP" altLang="en-US" sz="4800" dirty="0"/>
              <a:t>エフェクト</a:t>
            </a:r>
            <a:r>
              <a:rPr kumimoji="1" lang="ja-JP" altLang="en-US" sz="4800" dirty="0" smtClean="0"/>
              <a:t>に隠れないように強調！！</a:t>
            </a:r>
            <a:endParaRPr kumimoji="1" lang="ja-JP" altLang="en-US" sz="4800" dirty="0"/>
          </a:p>
        </p:txBody>
      </p:sp>
    </p:spTree>
    <p:extLst>
      <p:ext uri="{BB962C8B-B14F-4D97-AF65-F5344CB8AC3E}">
        <p14:creationId xmlns:p14="http://schemas.microsoft.com/office/powerpoint/2010/main" val="127458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156" y="990159"/>
            <a:ext cx="9028320" cy="579839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2" name="タイトル 1"/>
          <p:cNvSpPr>
            <a:spLocks noGrp="1"/>
          </p:cNvSpPr>
          <p:nvPr>
            <p:ph type="title"/>
          </p:nvPr>
        </p:nvSpPr>
        <p:spPr/>
        <p:txBody>
          <a:bodyPr>
            <a:normAutofit/>
          </a:bodyPr>
          <a:lstStyle/>
          <a:p>
            <a:r>
              <a:rPr lang="ja-JP" altLang="en-US" dirty="0" smtClean="0"/>
              <a:t>ゲーム画面</a:t>
            </a:r>
            <a:endParaRPr kumimoji="1" lang="ja-JP" altLang="en-US" dirty="0"/>
          </a:p>
        </p:txBody>
      </p:sp>
      <p:pic>
        <p:nvPicPr>
          <p:cNvPr id="18" name="図 17"/>
          <p:cNvPicPr>
            <a:picLocks noChangeAspect="1"/>
          </p:cNvPicPr>
          <p:nvPr/>
        </p:nvPicPr>
        <p:blipFill rotWithShape="1">
          <a:blip r:embed="rId4">
            <a:extLst>
              <a:ext uri="{BEBA8EAE-BF5A-486C-A8C5-ECC9F3942E4B}">
                <a14:imgProps xmlns:a14="http://schemas.microsoft.com/office/drawing/2010/main">
                  <a14:imgLayer r:embed="rId5">
                    <a14:imgEffect>
                      <a14:backgroundRemoval t="48705" b="76166" l="68321" r="100000">
                        <a14:foregroundMark x1="73282" y1="65285" x2="74427" y2="66321"/>
                        <a14:foregroundMark x1="72519" y1="70984" x2="75191" y2="72539"/>
                        <a14:foregroundMark x1="72901" y1="61140" x2="73282" y2="61140"/>
                        <a14:foregroundMark x1="72137" y1="62176" x2="72901" y2="62694"/>
                        <a14:foregroundMark x1="98473" y1="68912" x2="98855" y2="72021"/>
                      </a14:backgroundRemoval>
                    </a14:imgEffect>
                  </a14:imgLayer>
                </a14:imgProps>
              </a:ext>
              <a:ext uri="{28A0092B-C50C-407E-A947-70E740481C1C}">
                <a14:useLocalDpi xmlns:a14="http://schemas.microsoft.com/office/drawing/2010/main" val="0"/>
              </a:ext>
            </a:extLst>
          </a:blip>
          <a:srcRect l="69657" t="46201" b="24422"/>
          <a:stretch/>
        </p:blipFill>
        <p:spPr>
          <a:xfrm>
            <a:off x="7961826" y="4954426"/>
            <a:ext cx="2224749" cy="1586644"/>
          </a:xfrm>
          <a:prstGeom prst="rect">
            <a:avLst/>
          </a:prstGeom>
        </p:spPr>
      </p:pic>
      <p:pic>
        <p:nvPicPr>
          <p:cNvPr id="19" name="図 18"/>
          <p:cNvPicPr>
            <a:picLocks noChangeAspect="1"/>
          </p:cNvPicPr>
          <p:nvPr/>
        </p:nvPicPr>
        <p:blipFill>
          <a:blip r:embed="rId6">
            <a:extLst>
              <a:ext uri="{BEBA8EAE-BF5A-486C-A8C5-ECC9F3942E4B}">
                <a14:imgProps xmlns:a14="http://schemas.microsoft.com/office/drawing/2010/main">
                  <a14:imgLayer r:embed="rId7">
                    <a14:imgEffect>
                      <a14:backgroundRemoval t="4067" b="89833" l="7031" r="61875"/>
                    </a14:imgEffect>
                  </a14:imgLayer>
                </a14:imgProps>
              </a:ext>
              <a:ext uri="{28A0092B-C50C-407E-A947-70E740481C1C}">
                <a14:useLocalDpi xmlns:a14="http://schemas.microsoft.com/office/drawing/2010/main" val="0"/>
              </a:ext>
            </a:extLst>
          </a:blip>
          <a:stretch>
            <a:fillRect/>
          </a:stretch>
        </p:blipFill>
        <p:spPr>
          <a:xfrm rot="2127129" flipH="1">
            <a:off x="6066920" y="1051943"/>
            <a:ext cx="3832656" cy="3793480"/>
          </a:xfrm>
          <a:prstGeom prst="rect">
            <a:avLst/>
          </a:prstGeom>
        </p:spPr>
      </p:pic>
      <p:sp>
        <p:nvSpPr>
          <p:cNvPr id="32" name="角丸四角形吹き出し 31"/>
          <p:cNvSpPr/>
          <p:nvPr/>
        </p:nvSpPr>
        <p:spPr>
          <a:xfrm>
            <a:off x="34939" y="5404331"/>
            <a:ext cx="2265383" cy="654189"/>
          </a:xfrm>
          <a:prstGeom prst="wedgeRoundRectCallout">
            <a:avLst>
              <a:gd name="adj1" fmla="val 30648"/>
              <a:gd name="adj2" fmla="val 86412"/>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smtClean="0"/>
              <a:t>残りの捕虜数</a:t>
            </a:r>
            <a:endParaRPr kumimoji="1" lang="en-US" altLang="ja-JP" dirty="0" smtClean="0"/>
          </a:p>
          <a:p>
            <a:pPr algn="ctr"/>
            <a:r>
              <a:rPr kumimoji="1" lang="ja-JP" altLang="en-US" dirty="0" smtClean="0"/>
              <a:t>（プレイヤーの体力）</a:t>
            </a:r>
            <a:endParaRPr kumimoji="1" lang="ja-JP" altLang="en-US" dirty="0"/>
          </a:p>
        </p:txBody>
      </p:sp>
      <p:sp>
        <p:nvSpPr>
          <p:cNvPr id="55" name="角丸四角形吹き出し 54"/>
          <p:cNvSpPr/>
          <p:nvPr/>
        </p:nvSpPr>
        <p:spPr>
          <a:xfrm>
            <a:off x="43733" y="4036633"/>
            <a:ext cx="2265383" cy="654189"/>
          </a:xfrm>
          <a:prstGeom prst="wedgeRoundRectCallout">
            <a:avLst>
              <a:gd name="adj1" fmla="val 83274"/>
              <a:gd name="adj2" fmla="val 74026"/>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a:t>自機</a:t>
            </a:r>
            <a:endParaRPr kumimoji="1" lang="en-US" altLang="ja-JP" dirty="0" smtClean="0"/>
          </a:p>
        </p:txBody>
      </p:sp>
      <p:sp>
        <p:nvSpPr>
          <p:cNvPr id="56" name="角丸四角形吹き出し 55"/>
          <p:cNvSpPr/>
          <p:nvPr/>
        </p:nvSpPr>
        <p:spPr>
          <a:xfrm>
            <a:off x="43733" y="1773876"/>
            <a:ext cx="1123898" cy="654189"/>
          </a:xfrm>
          <a:prstGeom prst="wedgeRoundRectCallout">
            <a:avLst>
              <a:gd name="adj1" fmla="val 117675"/>
              <a:gd name="adj2" fmla="val -4628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a:t>残機</a:t>
            </a:r>
            <a:endParaRPr kumimoji="1" lang="en-US" altLang="ja-JP" dirty="0" smtClean="0"/>
          </a:p>
        </p:txBody>
      </p:sp>
      <p:sp>
        <p:nvSpPr>
          <p:cNvPr id="57" name="角丸四角形吹き出し 56"/>
          <p:cNvSpPr/>
          <p:nvPr/>
        </p:nvSpPr>
        <p:spPr>
          <a:xfrm>
            <a:off x="43733" y="1057074"/>
            <a:ext cx="1410724" cy="654189"/>
          </a:xfrm>
          <a:prstGeom prst="wedgeRoundRectCallout">
            <a:avLst>
              <a:gd name="adj1" fmla="val 88722"/>
              <a:gd name="adj2" fmla="val -25053"/>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a:t>スコア</a:t>
            </a:r>
            <a:endParaRPr kumimoji="1" lang="en-US" altLang="ja-JP" dirty="0" smtClean="0"/>
          </a:p>
        </p:txBody>
      </p:sp>
      <p:sp>
        <p:nvSpPr>
          <p:cNvPr id="58" name="角丸四角形吹き出し 57"/>
          <p:cNvSpPr/>
          <p:nvPr/>
        </p:nvSpPr>
        <p:spPr>
          <a:xfrm>
            <a:off x="43733" y="2517325"/>
            <a:ext cx="1410724" cy="654189"/>
          </a:xfrm>
          <a:prstGeom prst="wedgeRoundRectCallout">
            <a:avLst>
              <a:gd name="adj1" fmla="val 188820"/>
              <a:gd name="adj2" fmla="val -189600"/>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smtClean="0"/>
              <a:t>残弾数</a:t>
            </a:r>
            <a:endParaRPr kumimoji="1" lang="en-US" altLang="ja-JP" dirty="0" smtClean="0"/>
          </a:p>
        </p:txBody>
      </p:sp>
      <p:sp>
        <p:nvSpPr>
          <p:cNvPr id="61" name="角丸四角形吹き出し 60"/>
          <p:cNvSpPr/>
          <p:nvPr/>
        </p:nvSpPr>
        <p:spPr>
          <a:xfrm>
            <a:off x="9172769" y="4175839"/>
            <a:ext cx="2265383" cy="654189"/>
          </a:xfrm>
          <a:prstGeom prst="wedgeRoundRectCallout">
            <a:avLst>
              <a:gd name="adj1" fmla="val -201319"/>
              <a:gd name="adj2" fmla="val 13064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a:t>プレイヤー</a:t>
            </a:r>
            <a:r>
              <a:rPr kumimoji="1" lang="en-US" altLang="ja-JP" dirty="0" smtClean="0">
                <a:latin typeface="+mn-ea"/>
              </a:rPr>
              <a:t>2</a:t>
            </a:r>
          </a:p>
        </p:txBody>
      </p:sp>
      <p:sp>
        <p:nvSpPr>
          <p:cNvPr id="62" name="角丸四角形吹き出し 61"/>
          <p:cNvSpPr/>
          <p:nvPr/>
        </p:nvSpPr>
        <p:spPr>
          <a:xfrm>
            <a:off x="9407764" y="1970914"/>
            <a:ext cx="2265383" cy="654189"/>
          </a:xfrm>
          <a:prstGeom prst="wedgeRoundRectCallout">
            <a:avLst>
              <a:gd name="adj1" fmla="val -37308"/>
              <a:gd name="adj2" fmla="val -95828"/>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a:t>プレイヤー</a:t>
            </a:r>
            <a:r>
              <a:rPr kumimoji="1" lang="en-US" altLang="ja-JP" dirty="0" smtClean="0">
                <a:latin typeface="+mn-ea"/>
              </a:rPr>
              <a:t>2</a:t>
            </a:r>
            <a:r>
              <a:rPr kumimoji="1" lang="ja-JP" altLang="en-US" dirty="0" smtClean="0"/>
              <a:t>の情報</a:t>
            </a:r>
            <a:endParaRPr kumimoji="1" lang="en-US" altLang="ja-JP" dirty="0" smtClean="0"/>
          </a:p>
        </p:txBody>
      </p:sp>
      <p:pic>
        <p:nvPicPr>
          <p:cNvPr id="60" name="図 59"/>
          <p:cNvPicPr>
            <a:picLocks noChangeAspect="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574970" y="5058618"/>
            <a:ext cx="1320059" cy="1378259"/>
          </a:xfrm>
          <a:prstGeom prst="rect">
            <a:avLst/>
          </a:prstGeom>
        </p:spPr>
      </p:pic>
      <p:pic>
        <p:nvPicPr>
          <p:cNvPr id="9" name="図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21448" y="4768047"/>
            <a:ext cx="1433930" cy="1497151"/>
          </a:xfrm>
          <a:prstGeom prst="rect">
            <a:avLst/>
          </a:prstGeom>
        </p:spPr>
      </p:pic>
      <p:sp>
        <p:nvSpPr>
          <p:cNvPr id="69" name="角丸四角形吹き出し 68"/>
          <p:cNvSpPr/>
          <p:nvPr/>
        </p:nvSpPr>
        <p:spPr>
          <a:xfrm>
            <a:off x="6005906" y="248024"/>
            <a:ext cx="2265383" cy="654189"/>
          </a:xfrm>
          <a:prstGeom prst="wedgeRoundRectCallout">
            <a:avLst>
              <a:gd name="adj1" fmla="val -49570"/>
              <a:gd name="adj2" fmla="val 93489"/>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smtClean="0"/>
              <a:t>制限時間</a:t>
            </a:r>
            <a:endParaRPr kumimoji="1" lang="en-US" altLang="ja-JP" dirty="0" smtClean="0"/>
          </a:p>
        </p:txBody>
      </p:sp>
      <p:sp>
        <p:nvSpPr>
          <p:cNvPr id="70" name="角丸四角形吹き出し 69"/>
          <p:cNvSpPr/>
          <p:nvPr/>
        </p:nvSpPr>
        <p:spPr>
          <a:xfrm>
            <a:off x="44713" y="3237103"/>
            <a:ext cx="1410724" cy="654189"/>
          </a:xfrm>
          <a:prstGeom prst="wedgeRoundRectCallout">
            <a:avLst>
              <a:gd name="adj1" fmla="val 277432"/>
              <a:gd name="adj2" fmla="val -285143"/>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smtClean="0"/>
              <a:t>爆弾</a:t>
            </a:r>
            <a:endParaRPr kumimoji="1" lang="en-US" altLang="ja-JP" dirty="0" smtClean="0"/>
          </a:p>
        </p:txBody>
      </p:sp>
    </p:spTree>
    <p:extLst>
      <p:ext uri="{BB962C8B-B14F-4D97-AF65-F5344CB8AC3E}">
        <p14:creationId xmlns:p14="http://schemas.microsoft.com/office/powerpoint/2010/main" val="29864933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図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820" y="1382341"/>
            <a:ext cx="4785403" cy="4785403"/>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 name="タイトル 1"/>
          <p:cNvSpPr>
            <a:spLocks noGrp="1"/>
          </p:cNvSpPr>
          <p:nvPr>
            <p:ph type="title"/>
          </p:nvPr>
        </p:nvSpPr>
        <p:spPr/>
        <p:txBody>
          <a:bodyPr>
            <a:normAutofit/>
          </a:bodyPr>
          <a:lstStyle/>
          <a:p>
            <a:r>
              <a:rPr lang="ja-JP" altLang="en-US" dirty="0"/>
              <a:t>操作方法</a:t>
            </a:r>
            <a:endParaRPr kumimoji="1" lang="ja-JP" altLang="en-US" dirty="0"/>
          </a:p>
        </p:txBody>
      </p:sp>
      <p:sp>
        <p:nvSpPr>
          <p:cNvPr id="6" name="テキスト ボックス 5"/>
          <p:cNvSpPr txBox="1"/>
          <p:nvPr/>
        </p:nvSpPr>
        <p:spPr>
          <a:xfrm>
            <a:off x="8416890" y="3574041"/>
            <a:ext cx="2184015" cy="584775"/>
          </a:xfrm>
          <a:prstGeom prst="rect">
            <a:avLst/>
          </a:prstGeom>
          <a:noFill/>
        </p:spPr>
        <p:txBody>
          <a:bodyPr wrap="square" rtlCol="0">
            <a:spAutoFit/>
          </a:bodyPr>
          <a:lstStyle/>
          <a:p>
            <a:pPr algn="ctr"/>
            <a:r>
              <a:rPr kumimoji="1" lang="en-US" altLang="ja-JP" sz="3200" dirty="0" smtClean="0">
                <a:ln>
                  <a:solidFill>
                    <a:schemeClr val="tx1"/>
                  </a:solidFill>
                </a:ln>
                <a:solidFill>
                  <a:srgbClr val="92D050"/>
                </a:solidFill>
                <a:latin typeface="+mn-ea"/>
              </a:rPr>
              <a:t>A</a:t>
            </a:r>
            <a:r>
              <a:rPr kumimoji="1" lang="ja-JP" altLang="en-US" sz="3200" dirty="0" smtClean="0"/>
              <a:t>：ジャンプ</a:t>
            </a:r>
            <a:endParaRPr kumimoji="1" lang="ja-JP" altLang="en-US" sz="3200" dirty="0"/>
          </a:p>
        </p:txBody>
      </p:sp>
      <p:sp>
        <p:nvSpPr>
          <p:cNvPr id="19" name="テキスト ボックス 18"/>
          <p:cNvSpPr txBox="1"/>
          <p:nvPr/>
        </p:nvSpPr>
        <p:spPr>
          <a:xfrm>
            <a:off x="8416890" y="2921378"/>
            <a:ext cx="1538655" cy="584775"/>
          </a:xfrm>
          <a:prstGeom prst="rect">
            <a:avLst/>
          </a:prstGeom>
          <a:noFill/>
        </p:spPr>
        <p:txBody>
          <a:bodyPr wrap="square" rtlCol="0">
            <a:spAutoFit/>
          </a:bodyPr>
          <a:lstStyle/>
          <a:p>
            <a:pPr algn="ctr"/>
            <a:r>
              <a:rPr kumimoji="1" lang="en-US" altLang="ja-JP" sz="3200" dirty="0" smtClean="0">
                <a:ln>
                  <a:solidFill>
                    <a:schemeClr val="tx1"/>
                  </a:solidFill>
                </a:ln>
                <a:solidFill>
                  <a:srgbClr val="00B0F0"/>
                </a:solidFill>
                <a:latin typeface="+mn-ea"/>
              </a:rPr>
              <a:t>X</a:t>
            </a:r>
            <a:r>
              <a:rPr kumimoji="1" lang="ja-JP" altLang="en-US" sz="3200" dirty="0" smtClean="0"/>
              <a:t>：撃つ</a:t>
            </a:r>
            <a:endParaRPr kumimoji="1" lang="ja-JP" altLang="en-US" sz="3200" dirty="0"/>
          </a:p>
        </p:txBody>
      </p:sp>
      <p:sp>
        <p:nvSpPr>
          <p:cNvPr id="20" name="テキスト ボックス 19"/>
          <p:cNvSpPr txBox="1"/>
          <p:nvPr/>
        </p:nvSpPr>
        <p:spPr>
          <a:xfrm>
            <a:off x="8405315" y="4330385"/>
            <a:ext cx="2985893" cy="584775"/>
          </a:xfrm>
          <a:prstGeom prst="rect">
            <a:avLst/>
          </a:prstGeom>
          <a:noFill/>
        </p:spPr>
        <p:txBody>
          <a:bodyPr wrap="square" rtlCol="0">
            <a:spAutoFit/>
          </a:bodyPr>
          <a:lstStyle/>
          <a:p>
            <a:pPr algn="ctr"/>
            <a:r>
              <a:rPr kumimoji="1" lang="ja-JP" altLang="en-US" sz="3200" dirty="0" smtClean="0">
                <a:ln>
                  <a:solidFill>
                    <a:schemeClr val="tx1"/>
                  </a:solidFill>
                </a:ln>
                <a:solidFill>
                  <a:srgbClr val="7030A0"/>
                </a:solidFill>
              </a:rPr>
              <a:t>スティック</a:t>
            </a:r>
            <a:r>
              <a:rPr kumimoji="1" lang="ja-JP" altLang="en-US" sz="3200" dirty="0" smtClean="0"/>
              <a:t>：移動</a:t>
            </a:r>
            <a:endParaRPr kumimoji="1" lang="ja-JP" altLang="en-US" sz="3200" dirty="0"/>
          </a:p>
        </p:txBody>
      </p:sp>
      <p:cxnSp>
        <p:nvCxnSpPr>
          <p:cNvPr id="10" name="直線矢印コネクタ 9"/>
          <p:cNvCxnSpPr>
            <a:stCxn id="6" idx="1"/>
          </p:cNvCxnSpPr>
          <p:nvPr/>
        </p:nvCxnSpPr>
        <p:spPr>
          <a:xfrm flipH="1" flipV="1">
            <a:off x="3960637" y="3332026"/>
            <a:ext cx="4456253" cy="53440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19" idx="1"/>
          </p:cNvCxnSpPr>
          <p:nvPr/>
        </p:nvCxnSpPr>
        <p:spPr>
          <a:xfrm flipH="1" flipV="1">
            <a:off x="3773347" y="2982723"/>
            <a:ext cx="4643543" cy="23104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20" idx="1"/>
          </p:cNvCxnSpPr>
          <p:nvPr/>
        </p:nvCxnSpPr>
        <p:spPr>
          <a:xfrm flipH="1" flipV="1">
            <a:off x="2118169" y="3128087"/>
            <a:ext cx="6287146" cy="14946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8405315" y="2310283"/>
            <a:ext cx="2482692" cy="584775"/>
          </a:xfrm>
          <a:prstGeom prst="rect">
            <a:avLst/>
          </a:prstGeom>
          <a:noFill/>
        </p:spPr>
        <p:txBody>
          <a:bodyPr wrap="square" rtlCol="0">
            <a:spAutoFit/>
          </a:bodyPr>
          <a:lstStyle/>
          <a:p>
            <a:pPr algn="ctr"/>
            <a:r>
              <a:rPr kumimoji="1" lang="en-US" altLang="ja-JP" sz="3200" dirty="0" smtClean="0">
                <a:ln>
                  <a:solidFill>
                    <a:schemeClr val="tx1"/>
                  </a:solidFill>
                </a:ln>
                <a:solidFill>
                  <a:srgbClr val="FFFF00"/>
                </a:solidFill>
                <a:latin typeface="+mn-ea"/>
              </a:rPr>
              <a:t>Y</a:t>
            </a:r>
            <a:r>
              <a:rPr kumimoji="1" lang="ja-JP" altLang="en-US" sz="3200" dirty="0" smtClean="0"/>
              <a:t>：グレネード</a:t>
            </a:r>
            <a:endParaRPr kumimoji="1" lang="ja-JP" altLang="en-US" sz="3200" dirty="0"/>
          </a:p>
        </p:txBody>
      </p:sp>
      <p:cxnSp>
        <p:nvCxnSpPr>
          <p:cNvPr id="37" name="直線矢印コネクタ 36"/>
          <p:cNvCxnSpPr>
            <a:stCxn id="31" idx="1"/>
          </p:cNvCxnSpPr>
          <p:nvPr/>
        </p:nvCxnSpPr>
        <p:spPr>
          <a:xfrm flipH="1">
            <a:off x="3960637" y="2602671"/>
            <a:ext cx="4444678" cy="18343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57836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メイン イベント">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メイン イベント</Template>
  <TotalTime>6980</TotalTime>
  <Words>291</Words>
  <Application>Microsoft Office PowerPoint</Application>
  <PresentationFormat>ワイド画面</PresentationFormat>
  <Paragraphs>61</Paragraphs>
  <Slides>10</Slides>
  <Notes>9</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10</vt:i4>
      </vt:variant>
    </vt:vector>
  </HeadingPairs>
  <TitlesOfParts>
    <vt:vector size="16" baseType="lpstr">
      <vt:lpstr>ＭＳ Ｐゴシック</vt:lpstr>
      <vt:lpstr>游ゴシック</vt:lpstr>
      <vt:lpstr>Arial</vt:lpstr>
      <vt:lpstr>Calibri</vt:lpstr>
      <vt:lpstr>Impact</vt:lpstr>
      <vt:lpstr>メイン イベント</vt:lpstr>
      <vt:lpstr>チームA</vt:lpstr>
      <vt:lpstr>コンセプト</vt:lpstr>
      <vt:lpstr>ゲーム概要</vt:lpstr>
      <vt:lpstr>ゲームサイクル</vt:lpstr>
      <vt:lpstr>リメイク要素①</vt:lpstr>
      <vt:lpstr>リメイク要素②</vt:lpstr>
      <vt:lpstr>リメイク要素③＋力を入れること</vt:lpstr>
      <vt:lpstr>ゲーム画面</vt:lpstr>
      <vt:lpstr>操作方法</vt:lpstr>
      <vt:lpstr>セールスポイント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チームA</dc:title>
  <dc:creator>好喜 細谷</dc:creator>
  <cp:lastModifiedBy>game309</cp:lastModifiedBy>
  <cp:revision>150</cp:revision>
  <dcterms:created xsi:type="dcterms:W3CDTF">2020-05-17T03:38:17Z</dcterms:created>
  <dcterms:modified xsi:type="dcterms:W3CDTF">2020-05-29T02:49:03Z</dcterms:modified>
</cp:coreProperties>
</file>